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9" r:id="rId4"/>
    <p:sldMasterId id="2147483648" r:id="rId5"/>
    <p:sldMasterId id="2147483661" r:id="rId6"/>
  </p:sldMasterIdLst>
  <p:notesMasterIdLst>
    <p:notesMasterId r:id="rId31"/>
  </p:notesMasterIdLst>
  <p:handoutMasterIdLst>
    <p:handoutMasterId r:id="rId32"/>
  </p:handoutMasterIdLst>
  <p:sldIdLst>
    <p:sldId id="303" r:id="rId7"/>
    <p:sldId id="349" r:id="rId8"/>
    <p:sldId id="342" r:id="rId9"/>
    <p:sldId id="317" r:id="rId10"/>
    <p:sldId id="337" r:id="rId11"/>
    <p:sldId id="320" r:id="rId12"/>
    <p:sldId id="322" r:id="rId13"/>
    <p:sldId id="257" r:id="rId14"/>
    <p:sldId id="259" r:id="rId15"/>
    <p:sldId id="256" r:id="rId16"/>
    <p:sldId id="258" r:id="rId17"/>
    <p:sldId id="350" r:id="rId18"/>
    <p:sldId id="338" r:id="rId19"/>
    <p:sldId id="344" r:id="rId20"/>
    <p:sldId id="340" r:id="rId21"/>
    <p:sldId id="341" r:id="rId22"/>
    <p:sldId id="339" r:id="rId23"/>
    <p:sldId id="347" r:id="rId24"/>
    <p:sldId id="348" r:id="rId25"/>
    <p:sldId id="345" r:id="rId26"/>
    <p:sldId id="346" r:id="rId27"/>
    <p:sldId id="343" r:id="rId28"/>
    <p:sldId id="304" r:id="rId29"/>
    <p:sldId id="314" r:id="rId30"/>
  </p:sldIdLst>
  <p:sldSz cx="12188825" cy="6858000"/>
  <p:notesSz cx="7010400" cy="9296400"/>
  <p:defaultText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4" userDrawn="1">
          <p15:clr>
            <a:srgbClr val="A4A3A4"/>
          </p15:clr>
        </p15:guide>
        <p15:guide id="2" pos="2880">
          <p15:clr>
            <a:srgbClr val="A4A3A4"/>
          </p15:clr>
        </p15:guide>
        <p15:guide id="3" orient="horz" pos="4117" userDrawn="1">
          <p15:clr>
            <a:srgbClr val="A4A3A4"/>
          </p15:clr>
        </p15:guide>
        <p15:guide id="4" orient="horz" pos="1345">
          <p15:clr>
            <a:srgbClr val="A4A3A4"/>
          </p15:clr>
        </p15:guide>
        <p15:guide id="5" orient="horz" pos="731">
          <p15:clr>
            <a:srgbClr val="A4A3A4"/>
          </p15:clr>
        </p15:guide>
        <p15:guide id="6" pos="7446">
          <p15:clr>
            <a:srgbClr val="A4A3A4"/>
          </p15:clr>
        </p15:guide>
        <p15:guide id="7" pos="3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C36"/>
    <a:srgbClr val="808080"/>
    <a:srgbClr val="82767D"/>
    <a:srgbClr val="0C284D"/>
    <a:srgbClr val="010C36"/>
    <a:srgbClr val="007AB4"/>
    <a:srgbClr val="0E7AB4"/>
    <a:srgbClr val="82777F"/>
    <a:srgbClr val="94A546"/>
    <a:srgbClr val="C599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38" autoAdjust="0"/>
    <p:restoredTop sz="94667" autoAdjust="0"/>
  </p:normalViewPr>
  <p:slideViewPr>
    <p:cSldViewPr snapToGrid="0">
      <p:cViewPr varScale="1">
        <p:scale>
          <a:sx n="102" d="100"/>
          <a:sy n="102" d="100"/>
        </p:scale>
        <p:origin x="363" y="36"/>
      </p:cViewPr>
      <p:guideLst>
        <p:guide orient="horz" pos="3204"/>
        <p:guide pos="2880"/>
        <p:guide orient="horz" pos="4117"/>
        <p:guide orient="horz" pos="1345"/>
        <p:guide orient="horz" pos="731"/>
        <p:guide pos="7446"/>
        <p:guide pos="335"/>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44" y="-55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399E58-FB5F-49AF-B1E1-AD70A4540A5F}"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02716500-7BAE-40EB-A1F0-A73829D3C6B0}">
      <dgm:prSet phldrT="[Text]"/>
      <dgm:spPr/>
      <dgm:t>
        <a:bodyPr/>
        <a:lstStyle/>
        <a:p>
          <a:r>
            <a:rPr lang="en-US" dirty="0"/>
            <a:t>Data Capture</a:t>
          </a:r>
        </a:p>
      </dgm:t>
    </dgm:pt>
    <dgm:pt modelId="{A601CB61-9369-41FC-9939-56650A887436}" type="parTrans" cxnId="{99D89266-9954-44C0-8F68-E2CABFCB61EC}">
      <dgm:prSet/>
      <dgm:spPr/>
      <dgm:t>
        <a:bodyPr/>
        <a:lstStyle/>
        <a:p>
          <a:endParaRPr lang="en-US"/>
        </a:p>
      </dgm:t>
    </dgm:pt>
    <dgm:pt modelId="{E5065CC5-CE1E-425B-86EF-021B5CF96185}" type="sibTrans" cxnId="{99D89266-9954-44C0-8F68-E2CABFCB61EC}">
      <dgm:prSet/>
      <dgm:spPr/>
      <dgm:t>
        <a:bodyPr/>
        <a:lstStyle/>
        <a:p>
          <a:endParaRPr lang="en-US"/>
        </a:p>
      </dgm:t>
    </dgm:pt>
    <dgm:pt modelId="{665AA93D-A6EB-46D5-83E7-C2FDA3E4ABAC}">
      <dgm:prSet phldrT="[Text]" custT="1"/>
      <dgm:spPr/>
      <dgm:t>
        <a:bodyPr/>
        <a:lstStyle/>
        <a:p>
          <a:r>
            <a:rPr lang="en-US" sz="1100" dirty="0"/>
            <a:t> </a:t>
          </a:r>
          <a:r>
            <a:rPr lang="en-US" sz="1600" dirty="0"/>
            <a:t>Data input rising</a:t>
          </a:r>
        </a:p>
      </dgm:t>
    </dgm:pt>
    <dgm:pt modelId="{8DAA22A4-CA26-4657-8787-44482688814E}" type="parTrans" cxnId="{6ED6EBF8-15D7-4017-92F8-B859BDDFA3A1}">
      <dgm:prSet/>
      <dgm:spPr/>
      <dgm:t>
        <a:bodyPr/>
        <a:lstStyle/>
        <a:p>
          <a:endParaRPr lang="en-US"/>
        </a:p>
      </dgm:t>
    </dgm:pt>
    <dgm:pt modelId="{A39DECC7-FB57-45FA-A396-2F5D00505B19}" type="sibTrans" cxnId="{6ED6EBF8-15D7-4017-92F8-B859BDDFA3A1}">
      <dgm:prSet/>
      <dgm:spPr/>
      <dgm:t>
        <a:bodyPr/>
        <a:lstStyle/>
        <a:p>
          <a:endParaRPr lang="en-US"/>
        </a:p>
      </dgm:t>
    </dgm:pt>
    <dgm:pt modelId="{DC4FB6D3-76D8-4C82-8B94-48B43073E517}">
      <dgm:prSet phldrT="[Text]"/>
      <dgm:spPr/>
      <dgm:t>
        <a:bodyPr/>
        <a:lstStyle/>
        <a:p>
          <a:r>
            <a:rPr lang="en-US" dirty="0"/>
            <a:t>Model Generation</a:t>
          </a:r>
        </a:p>
      </dgm:t>
    </dgm:pt>
    <dgm:pt modelId="{7C60FB05-7ADD-4FC8-9E5F-0BC8D1DF5ED7}" type="parTrans" cxnId="{4B236F9E-6623-4941-B855-0CCE22AB2364}">
      <dgm:prSet/>
      <dgm:spPr/>
      <dgm:t>
        <a:bodyPr/>
        <a:lstStyle/>
        <a:p>
          <a:endParaRPr lang="en-US"/>
        </a:p>
      </dgm:t>
    </dgm:pt>
    <dgm:pt modelId="{EDFF23AE-72F9-4176-870E-D30E733D64F6}" type="sibTrans" cxnId="{4B236F9E-6623-4941-B855-0CCE22AB2364}">
      <dgm:prSet/>
      <dgm:spPr/>
      <dgm:t>
        <a:bodyPr/>
        <a:lstStyle/>
        <a:p>
          <a:endParaRPr lang="en-US"/>
        </a:p>
      </dgm:t>
    </dgm:pt>
    <dgm:pt modelId="{EB334904-1021-455C-9E0D-73A97239F64B}">
      <dgm:prSet phldrT="[Text]" custT="1"/>
      <dgm:spPr/>
      <dgm:t>
        <a:bodyPr/>
        <a:lstStyle/>
        <a:p>
          <a:r>
            <a:rPr lang="en-US" sz="1600" dirty="0"/>
            <a:t> Automated Data Pipeline</a:t>
          </a:r>
        </a:p>
      </dgm:t>
    </dgm:pt>
    <dgm:pt modelId="{402FA849-B276-42B2-B2BB-64B24D253A02}" type="parTrans" cxnId="{2E3E8C48-6C36-4385-8F51-9117260BA1D1}">
      <dgm:prSet/>
      <dgm:spPr/>
      <dgm:t>
        <a:bodyPr/>
        <a:lstStyle/>
        <a:p>
          <a:endParaRPr lang="en-US"/>
        </a:p>
      </dgm:t>
    </dgm:pt>
    <dgm:pt modelId="{25F7B2C1-0A4D-498C-AF8D-97B652C2CBA4}" type="sibTrans" cxnId="{2E3E8C48-6C36-4385-8F51-9117260BA1D1}">
      <dgm:prSet/>
      <dgm:spPr/>
      <dgm:t>
        <a:bodyPr/>
        <a:lstStyle/>
        <a:p>
          <a:endParaRPr lang="en-US"/>
        </a:p>
      </dgm:t>
    </dgm:pt>
    <dgm:pt modelId="{46153FF1-9CD4-42F9-95E2-A79D9D1850D6}">
      <dgm:prSet phldrT="[Text]"/>
      <dgm:spPr/>
      <dgm:t>
        <a:bodyPr/>
        <a:lstStyle/>
        <a:p>
          <a:r>
            <a:rPr lang="en-US" dirty="0"/>
            <a:t>Model Monitoring</a:t>
          </a:r>
        </a:p>
      </dgm:t>
    </dgm:pt>
    <dgm:pt modelId="{E4420404-FDDF-4A32-8218-DEF24A261274}" type="parTrans" cxnId="{2EED69D6-FBBB-43A8-8917-1BBCEC414758}">
      <dgm:prSet/>
      <dgm:spPr/>
      <dgm:t>
        <a:bodyPr/>
        <a:lstStyle/>
        <a:p>
          <a:endParaRPr lang="en-US"/>
        </a:p>
      </dgm:t>
    </dgm:pt>
    <dgm:pt modelId="{61F13DBC-2EAE-45B4-98A1-78F7D715DD74}" type="sibTrans" cxnId="{2EED69D6-FBBB-43A8-8917-1BBCEC414758}">
      <dgm:prSet/>
      <dgm:spPr/>
      <dgm:t>
        <a:bodyPr/>
        <a:lstStyle/>
        <a:p>
          <a:endParaRPr lang="en-US"/>
        </a:p>
      </dgm:t>
    </dgm:pt>
    <dgm:pt modelId="{678E36DA-9F38-46D8-B14C-FFF4BF6C71F1}">
      <dgm:prSet phldrT="[Text]" custT="1"/>
      <dgm:spPr/>
      <dgm:t>
        <a:bodyPr/>
        <a:lstStyle/>
        <a:p>
          <a:r>
            <a:rPr lang="en-US" sz="1600" dirty="0"/>
            <a:t>Constant Assessment of for Accuracy, Bias, and Drift </a:t>
          </a:r>
        </a:p>
      </dgm:t>
    </dgm:pt>
    <dgm:pt modelId="{C8869F4C-231E-459D-9F0A-7D8AD05C5C5A}" type="parTrans" cxnId="{8A59A16C-FF7A-4A54-90A7-301AC8DF391E}">
      <dgm:prSet/>
      <dgm:spPr/>
      <dgm:t>
        <a:bodyPr/>
        <a:lstStyle/>
        <a:p>
          <a:endParaRPr lang="en-US"/>
        </a:p>
      </dgm:t>
    </dgm:pt>
    <dgm:pt modelId="{376E6A61-3EC8-4041-91E0-5CC2AD864D37}" type="sibTrans" cxnId="{8A59A16C-FF7A-4A54-90A7-301AC8DF391E}">
      <dgm:prSet/>
      <dgm:spPr/>
      <dgm:t>
        <a:bodyPr/>
        <a:lstStyle/>
        <a:p>
          <a:endParaRPr lang="en-US"/>
        </a:p>
      </dgm:t>
    </dgm:pt>
    <dgm:pt modelId="{FFEA8CAC-1EC7-4BE2-ACE1-4F5E4819FA04}">
      <dgm:prSet phldrT="[Text]"/>
      <dgm:spPr/>
      <dgm:t>
        <a:bodyPr/>
        <a:lstStyle/>
        <a:p>
          <a:r>
            <a:rPr lang="en-US" dirty="0"/>
            <a:t>Analyst Feedback</a:t>
          </a:r>
        </a:p>
      </dgm:t>
    </dgm:pt>
    <dgm:pt modelId="{8CFEDE99-BDE0-42FB-BAD7-3EC9EA31DF50}" type="parTrans" cxnId="{6DDE65A8-C096-49D6-9AC7-15587BB55800}">
      <dgm:prSet/>
      <dgm:spPr/>
      <dgm:t>
        <a:bodyPr/>
        <a:lstStyle/>
        <a:p>
          <a:endParaRPr lang="en-US"/>
        </a:p>
      </dgm:t>
    </dgm:pt>
    <dgm:pt modelId="{AFA866BC-2D18-4008-8296-FF36B4918CF2}" type="sibTrans" cxnId="{6DDE65A8-C096-49D6-9AC7-15587BB55800}">
      <dgm:prSet/>
      <dgm:spPr/>
      <dgm:t>
        <a:bodyPr/>
        <a:lstStyle/>
        <a:p>
          <a:endParaRPr lang="en-US"/>
        </a:p>
      </dgm:t>
    </dgm:pt>
    <dgm:pt modelId="{58930CF0-C24F-4130-8826-A25370E59F2C}">
      <dgm:prSet phldrT="[Text]" custT="1"/>
      <dgm:spPr/>
      <dgm:t>
        <a:bodyPr/>
        <a:lstStyle/>
        <a:p>
          <a:r>
            <a:rPr lang="en-US" sz="1400" dirty="0"/>
            <a:t> </a:t>
          </a:r>
          <a:r>
            <a:rPr lang="en-US" sz="1600" dirty="0"/>
            <a:t>Human on the Loop</a:t>
          </a:r>
        </a:p>
      </dgm:t>
    </dgm:pt>
    <dgm:pt modelId="{9547D1B3-6309-428B-B0BB-7E788F1664EA}" type="parTrans" cxnId="{B4690D2E-E675-47D1-BFE9-1977794C836A}">
      <dgm:prSet/>
      <dgm:spPr/>
      <dgm:t>
        <a:bodyPr/>
        <a:lstStyle/>
        <a:p>
          <a:endParaRPr lang="en-US"/>
        </a:p>
      </dgm:t>
    </dgm:pt>
    <dgm:pt modelId="{BB98A221-FE58-446E-B5FF-0D4D46231CBC}" type="sibTrans" cxnId="{B4690D2E-E675-47D1-BFE9-1977794C836A}">
      <dgm:prSet/>
      <dgm:spPr/>
      <dgm:t>
        <a:bodyPr/>
        <a:lstStyle/>
        <a:p>
          <a:endParaRPr lang="en-US"/>
        </a:p>
      </dgm:t>
    </dgm:pt>
    <dgm:pt modelId="{0F1797BA-D44E-44F3-8B3A-BC62C864120D}">
      <dgm:prSet phldrT="[Text]" custT="1"/>
      <dgm:spPr/>
      <dgm:t>
        <a:bodyPr/>
        <a:lstStyle/>
        <a:p>
          <a:r>
            <a:rPr lang="en-US" sz="1600" dirty="0"/>
            <a:t>More sensors</a:t>
          </a:r>
        </a:p>
      </dgm:t>
    </dgm:pt>
    <dgm:pt modelId="{78ED1847-D23F-4F2B-ADB1-8890D472D18E}" type="parTrans" cxnId="{ADEA2C54-4093-4996-A892-DB37853DD412}">
      <dgm:prSet/>
      <dgm:spPr/>
      <dgm:t>
        <a:bodyPr/>
        <a:lstStyle/>
        <a:p>
          <a:endParaRPr lang="en-US"/>
        </a:p>
      </dgm:t>
    </dgm:pt>
    <dgm:pt modelId="{8FA15088-CA46-49F3-9ABF-887F98968FCE}" type="sibTrans" cxnId="{ADEA2C54-4093-4996-A892-DB37853DD412}">
      <dgm:prSet/>
      <dgm:spPr/>
      <dgm:t>
        <a:bodyPr/>
        <a:lstStyle/>
        <a:p>
          <a:endParaRPr lang="en-US"/>
        </a:p>
      </dgm:t>
    </dgm:pt>
    <dgm:pt modelId="{F774055B-DE15-469A-91D3-D2971DA05C52}">
      <dgm:prSet phldrT="[Text]"/>
      <dgm:spPr/>
      <dgm:t>
        <a:bodyPr/>
        <a:lstStyle/>
        <a:p>
          <a:endParaRPr lang="en-US" sz="1100" dirty="0"/>
        </a:p>
      </dgm:t>
    </dgm:pt>
    <dgm:pt modelId="{0E6E294D-87CC-46CB-A697-4B35E542F3AB}" type="parTrans" cxnId="{0A3D007A-B6E7-434C-ABF5-646714593CD8}">
      <dgm:prSet/>
      <dgm:spPr/>
      <dgm:t>
        <a:bodyPr/>
        <a:lstStyle/>
        <a:p>
          <a:endParaRPr lang="en-US"/>
        </a:p>
      </dgm:t>
    </dgm:pt>
    <dgm:pt modelId="{BA0D7463-6ED9-4A71-8ECB-C25C3855597C}" type="sibTrans" cxnId="{0A3D007A-B6E7-434C-ABF5-646714593CD8}">
      <dgm:prSet/>
      <dgm:spPr/>
      <dgm:t>
        <a:bodyPr/>
        <a:lstStyle/>
        <a:p>
          <a:endParaRPr lang="en-US"/>
        </a:p>
      </dgm:t>
    </dgm:pt>
    <dgm:pt modelId="{EC374A5F-F29E-45BE-AA70-F752743B57A9}">
      <dgm:prSet phldrT="[Text]" custT="1"/>
      <dgm:spPr/>
      <dgm:t>
        <a:bodyPr/>
        <a:lstStyle/>
        <a:p>
          <a:r>
            <a:rPr lang="en-US" sz="1600" dirty="0"/>
            <a:t>More sources</a:t>
          </a:r>
        </a:p>
      </dgm:t>
    </dgm:pt>
    <dgm:pt modelId="{1C94DE4A-C8FF-4000-BC9F-CA7058799CFC}" type="sibTrans" cxnId="{042DBF5D-25D4-4791-A105-AA87B18E5FD8}">
      <dgm:prSet/>
      <dgm:spPr/>
      <dgm:t>
        <a:bodyPr/>
        <a:lstStyle/>
        <a:p>
          <a:endParaRPr lang="en-US"/>
        </a:p>
      </dgm:t>
    </dgm:pt>
    <dgm:pt modelId="{A483BBEB-0757-4AC6-8A2E-7C730515ED1F}" type="parTrans" cxnId="{042DBF5D-25D4-4791-A105-AA87B18E5FD8}">
      <dgm:prSet/>
      <dgm:spPr/>
      <dgm:t>
        <a:bodyPr/>
        <a:lstStyle/>
        <a:p>
          <a:endParaRPr lang="en-US"/>
        </a:p>
      </dgm:t>
    </dgm:pt>
    <dgm:pt modelId="{FE8E2E4D-2CFF-4123-862F-EE26E7A69069}">
      <dgm:prSet phldrT="[Text]" custT="1"/>
      <dgm:spPr/>
      <dgm:t>
        <a:bodyPr/>
        <a:lstStyle/>
        <a:p>
          <a:r>
            <a:rPr lang="en-US" sz="1600" dirty="0"/>
            <a:t>IOT</a:t>
          </a:r>
        </a:p>
      </dgm:t>
    </dgm:pt>
    <dgm:pt modelId="{39EAC765-B1FE-44FC-8AAE-84943F3D0803}" type="parTrans" cxnId="{FAB875C4-40FC-497F-A8B0-754C92AC1EAD}">
      <dgm:prSet/>
      <dgm:spPr/>
      <dgm:t>
        <a:bodyPr/>
        <a:lstStyle/>
        <a:p>
          <a:endParaRPr lang="en-US"/>
        </a:p>
      </dgm:t>
    </dgm:pt>
    <dgm:pt modelId="{D0F6704C-65E1-462C-92D4-95576370B12E}" type="sibTrans" cxnId="{FAB875C4-40FC-497F-A8B0-754C92AC1EAD}">
      <dgm:prSet/>
      <dgm:spPr/>
      <dgm:t>
        <a:bodyPr/>
        <a:lstStyle/>
        <a:p>
          <a:endParaRPr lang="en-US"/>
        </a:p>
      </dgm:t>
    </dgm:pt>
    <dgm:pt modelId="{A26D920C-B7E1-4F9C-92CF-5503C722930B}">
      <dgm:prSet phldrT="[Text]" custT="1"/>
      <dgm:spPr/>
      <dgm:t>
        <a:bodyPr/>
        <a:lstStyle/>
        <a:p>
          <a:r>
            <a:rPr lang="en-US" sz="1600" dirty="0"/>
            <a:t>Social Media</a:t>
          </a:r>
        </a:p>
      </dgm:t>
    </dgm:pt>
    <dgm:pt modelId="{E6B09764-E9E7-4972-A357-59F87389D948}" type="parTrans" cxnId="{73AF21A4-A295-47A5-9CDC-6D34C49BA75B}">
      <dgm:prSet/>
      <dgm:spPr/>
      <dgm:t>
        <a:bodyPr/>
        <a:lstStyle/>
        <a:p>
          <a:endParaRPr lang="en-US"/>
        </a:p>
      </dgm:t>
    </dgm:pt>
    <dgm:pt modelId="{AB1E2C1A-0680-4757-8673-3217FE36D654}" type="sibTrans" cxnId="{73AF21A4-A295-47A5-9CDC-6D34C49BA75B}">
      <dgm:prSet/>
      <dgm:spPr/>
      <dgm:t>
        <a:bodyPr/>
        <a:lstStyle/>
        <a:p>
          <a:endParaRPr lang="en-US"/>
        </a:p>
      </dgm:t>
    </dgm:pt>
    <dgm:pt modelId="{AE0C0CE6-0CEE-473C-9F5A-BEA49A4103CE}">
      <dgm:prSet phldrT="[Text]" custT="1"/>
      <dgm:spPr/>
      <dgm:t>
        <a:bodyPr/>
        <a:lstStyle/>
        <a:p>
          <a:r>
            <a:rPr lang="en-US" sz="1600" dirty="0"/>
            <a:t> Continuous Model Generation</a:t>
          </a:r>
        </a:p>
      </dgm:t>
    </dgm:pt>
    <dgm:pt modelId="{2C921086-DD65-4A9C-AC34-BAAC51100793}" type="parTrans" cxnId="{03611277-E0D6-43E5-92EB-3912FCD2758F}">
      <dgm:prSet/>
      <dgm:spPr/>
      <dgm:t>
        <a:bodyPr/>
        <a:lstStyle/>
        <a:p>
          <a:endParaRPr lang="en-US"/>
        </a:p>
      </dgm:t>
    </dgm:pt>
    <dgm:pt modelId="{1C05FECA-C97B-4B61-A08C-E5B28E2A87E6}" type="sibTrans" cxnId="{03611277-E0D6-43E5-92EB-3912FCD2758F}">
      <dgm:prSet/>
      <dgm:spPr/>
      <dgm:t>
        <a:bodyPr/>
        <a:lstStyle/>
        <a:p>
          <a:endParaRPr lang="en-US"/>
        </a:p>
      </dgm:t>
    </dgm:pt>
    <dgm:pt modelId="{636E9140-594A-4C77-AED5-27B90771CE0C}">
      <dgm:prSet phldrT="[Text]" custT="1"/>
      <dgm:spPr/>
      <dgm:t>
        <a:bodyPr/>
        <a:lstStyle/>
        <a:p>
          <a:r>
            <a:rPr lang="en-US" sz="1600" dirty="0"/>
            <a:t> Continuous Model Deployment</a:t>
          </a:r>
        </a:p>
      </dgm:t>
    </dgm:pt>
    <dgm:pt modelId="{DE990D56-0CF5-4A0B-A881-96D6419A6BD9}" type="parTrans" cxnId="{363ED639-C141-4AE2-AE75-FC7D07C3A3F2}">
      <dgm:prSet/>
      <dgm:spPr/>
      <dgm:t>
        <a:bodyPr/>
        <a:lstStyle/>
        <a:p>
          <a:endParaRPr lang="en-US"/>
        </a:p>
      </dgm:t>
    </dgm:pt>
    <dgm:pt modelId="{8CFBFD16-F306-4E98-9864-CC24F3FECD23}" type="sibTrans" cxnId="{363ED639-C141-4AE2-AE75-FC7D07C3A3F2}">
      <dgm:prSet/>
      <dgm:spPr/>
      <dgm:t>
        <a:bodyPr/>
        <a:lstStyle/>
        <a:p>
          <a:endParaRPr lang="en-US"/>
        </a:p>
      </dgm:t>
    </dgm:pt>
    <dgm:pt modelId="{C789A2BA-E773-4690-A192-A77C0218A614}">
      <dgm:prSet phldrT="[Text]" custT="1"/>
      <dgm:spPr/>
      <dgm:t>
        <a:bodyPr/>
        <a:lstStyle/>
        <a:p>
          <a:r>
            <a:rPr lang="en-US" sz="1600" dirty="0"/>
            <a:t> Real-Truth feedback</a:t>
          </a:r>
        </a:p>
      </dgm:t>
    </dgm:pt>
    <dgm:pt modelId="{D43FC27F-26E4-481C-8495-2769B133F777}" type="parTrans" cxnId="{802D3AFF-2A2F-4321-BE38-8E4ED4D90359}">
      <dgm:prSet/>
      <dgm:spPr/>
      <dgm:t>
        <a:bodyPr/>
        <a:lstStyle/>
        <a:p>
          <a:endParaRPr lang="en-US"/>
        </a:p>
      </dgm:t>
    </dgm:pt>
    <dgm:pt modelId="{7E8839F5-7CD2-4D20-BFB3-ED79BCB8DE40}" type="sibTrans" cxnId="{802D3AFF-2A2F-4321-BE38-8E4ED4D90359}">
      <dgm:prSet/>
      <dgm:spPr/>
      <dgm:t>
        <a:bodyPr/>
        <a:lstStyle/>
        <a:p>
          <a:endParaRPr lang="en-US"/>
        </a:p>
      </dgm:t>
    </dgm:pt>
    <dgm:pt modelId="{66B539EC-F384-4389-90A0-504E6E3C0EC4}">
      <dgm:prSet phldrT="[Text]" custT="1"/>
      <dgm:spPr/>
      <dgm:t>
        <a:bodyPr/>
        <a:lstStyle/>
        <a:p>
          <a:r>
            <a:rPr lang="en-US" sz="1600" dirty="0"/>
            <a:t> Data Requirements </a:t>
          </a:r>
        </a:p>
      </dgm:t>
    </dgm:pt>
    <dgm:pt modelId="{1D3CAA0B-BAF7-408E-B7A8-249D5DD8B9C9}" type="parTrans" cxnId="{43DB18A3-D8DD-4393-BF16-6B813B15F30E}">
      <dgm:prSet/>
      <dgm:spPr/>
      <dgm:t>
        <a:bodyPr/>
        <a:lstStyle/>
        <a:p>
          <a:endParaRPr lang="en-US"/>
        </a:p>
      </dgm:t>
    </dgm:pt>
    <dgm:pt modelId="{335A19D4-633A-4738-9ED8-05F908320296}" type="sibTrans" cxnId="{43DB18A3-D8DD-4393-BF16-6B813B15F30E}">
      <dgm:prSet/>
      <dgm:spPr/>
      <dgm:t>
        <a:bodyPr/>
        <a:lstStyle/>
        <a:p>
          <a:endParaRPr lang="en-US"/>
        </a:p>
      </dgm:t>
    </dgm:pt>
    <dgm:pt modelId="{F0DA0844-8299-4F54-82BB-13B120A818F3}">
      <dgm:prSet phldrT="[Text]" custT="1"/>
      <dgm:spPr/>
      <dgm:t>
        <a:bodyPr/>
        <a:lstStyle/>
        <a:p>
          <a:r>
            <a:rPr lang="en-US" sz="1600" dirty="0"/>
            <a:t> Product impact</a:t>
          </a:r>
        </a:p>
      </dgm:t>
    </dgm:pt>
    <dgm:pt modelId="{3D8F48AB-A160-4D20-8FAC-1205DA707975}" type="parTrans" cxnId="{06E44E85-63A9-4D5A-8835-F6073C07FE52}">
      <dgm:prSet/>
      <dgm:spPr/>
      <dgm:t>
        <a:bodyPr/>
        <a:lstStyle/>
        <a:p>
          <a:endParaRPr lang="en-US"/>
        </a:p>
      </dgm:t>
    </dgm:pt>
    <dgm:pt modelId="{59A6F81D-ADD8-46AE-8FB2-0D7DE8280D32}" type="sibTrans" cxnId="{06E44E85-63A9-4D5A-8835-F6073C07FE52}">
      <dgm:prSet/>
      <dgm:spPr/>
      <dgm:t>
        <a:bodyPr/>
        <a:lstStyle/>
        <a:p>
          <a:endParaRPr lang="en-US"/>
        </a:p>
      </dgm:t>
    </dgm:pt>
    <dgm:pt modelId="{04E1CBFD-BE2F-42B4-9614-B7E7C1E5C85A}" type="pres">
      <dgm:prSet presAssocID="{5E399E58-FB5F-49AF-B1E1-AD70A4540A5F}" presName="cycleMatrixDiagram" presStyleCnt="0">
        <dgm:presLayoutVars>
          <dgm:chMax val="1"/>
          <dgm:dir/>
          <dgm:animLvl val="lvl"/>
          <dgm:resizeHandles val="exact"/>
        </dgm:presLayoutVars>
      </dgm:prSet>
      <dgm:spPr/>
    </dgm:pt>
    <dgm:pt modelId="{B00297B0-A34E-4C8C-82BB-71870EE4C8BB}" type="pres">
      <dgm:prSet presAssocID="{5E399E58-FB5F-49AF-B1E1-AD70A4540A5F}" presName="children" presStyleCnt="0"/>
      <dgm:spPr/>
    </dgm:pt>
    <dgm:pt modelId="{2B2084EB-CC4B-4FA8-A5DB-4B46FAAC1090}" type="pres">
      <dgm:prSet presAssocID="{5E399E58-FB5F-49AF-B1E1-AD70A4540A5F}" presName="child1group" presStyleCnt="0"/>
      <dgm:spPr/>
    </dgm:pt>
    <dgm:pt modelId="{5823022C-A6CD-47F2-9A4E-0E44A32F6AE6}" type="pres">
      <dgm:prSet presAssocID="{5E399E58-FB5F-49AF-B1E1-AD70A4540A5F}" presName="child1" presStyleLbl="bgAcc1" presStyleIdx="0" presStyleCnt="4" custScaleX="119279" custLinFactNeighborX="-14611" custLinFactNeighborY="1997"/>
      <dgm:spPr/>
    </dgm:pt>
    <dgm:pt modelId="{F53E8774-39B2-4E8B-9A2C-9456A9F5BCF9}" type="pres">
      <dgm:prSet presAssocID="{5E399E58-FB5F-49AF-B1E1-AD70A4540A5F}" presName="child1Text" presStyleLbl="bgAcc1" presStyleIdx="0" presStyleCnt="4">
        <dgm:presLayoutVars>
          <dgm:bulletEnabled val="1"/>
        </dgm:presLayoutVars>
      </dgm:prSet>
      <dgm:spPr/>
    </dgm:pt>
    <dgm:pt modelId="{EED5CC5E-1EEB-41E5-A389-C9B5F6EA27E0}" type="pres">
      <dgm:prSet presAssocID="{5E399E58-FB5F-49AF-B1E1-AD70A4540A5F}" presName="child2group" presStyleCnt="0"/>
      <dgm:spPr/>
    </dgm:pt>
    <dgm:pt modelId="{9AD87C84-B58B-4350-BB62-2CF2A6BE3ADE}" type="pres">
      <dgm:prSet presAssocID="{5E399E58-FB5F-49AF-B1E1-AD70A4540A5F}" presName="child2" presStyleLbl="bgAcc1" presStyleIdx="1" presStyleCnt="4" custScaleX="131803" custLinFactNeighborX="24442" custLinFactNeighborY="1199"/>
      <dgm:spPr/>
    </dgm:pt>
    <dgm:pt modelId="{75B70B45-BBF3-4BA6-A6FB-FBA59B8C6766}" type="pres">
      <dgm:prSet presAssocID="{5E399E58-FB5F-49AF-B1E1-AD70A4540A5F}" presName="child2Text" presStyleLbl="bgAcc1" presStyleIdx="1" presStyleCnt="4">
        <dgm:presLayoutVars>
          <dgm:bulletEnabled val="1"/>
        </dgm:presLayoutVars>
      </dgm:prSet>
      <dgm:spPr/>
    </dgm:pt>
    <dgm:pt modelId="{4A67FF64-B22D-40C7-8583-2A2248455FB5}" type="pres">
      <dgm:prSet presAssocID="{5E399E58-FB5F-49AF-B1E1-AD70A4540A5F}" presName="child3group" presStyleCnt="0"/>
      <dgm:spPr/>
    </dgm:pt>
    <dgm:pt modelId="{4D14C1C5-B2BB-4913-BC6A-E808E0ACCD2C}" type="pres">
      <dgm:prSet presAssocID="{5E399E58-FB5F-49AF-B1E1-AD70A4540A5F}" presName="child3" presStyleLbl="bgAcc1" presStyleIdx="2" presStyleCnt="4" custScaleX="132003" custLinFactNeighborX="19668" custLinFactNeighborY="-2397"/>
      <dgm:spPr/>
    </dgm:pt>
    <dgm:pt modelId="{2669BB22-6DA4-4ACF-993C-537D87468B25}" type="pres">
      <dgm:prSet presAssocID="{5E399E58-FB5F-49AF-B1E1-AD70A4540A5F}" presName="child3Text" presStyleLbl="bgAcc1" presStyleIdx="2" presStyleCnt="4">
        <dgm:presLayoutVars>
          <dgm:bulletEnabled val="1"/>
        </dgm:presLayoutVars>
      </dgm:prSet>
      <dgm:spPr/>
    </dgm:pt>
    <dgm:pt modelId="{D76A0F0F-1F88-4B20-852F-C99D635CFC82}" type="pres">
      <dgm:prSet presAssocID="{5E399E58-FB5F-49AF-B1E1-AD70A4540A5F}" presName="child4group" presStyleCnt="0"/>
      <dgm:spPr/>
    </dgm:pt>
    <dgm:pt modelId="{1AB85359-8776-48C1-8EAA-E5E6886602DC}" type="pres">
      <dgm:prSet presAssocID="{5E399E58-FB5F-49AF-B1E1-AD70A4540A5F}" presName="child4" presStyleLbl="bgAcc1" presStyleIdx="3" presStyleCnt="4" custScaleX="143021"/>
      <dgm:spPr/>
    </dgm:pt>
    <dgm:pt modelId="{48778E71-38CC-411C-9201-D5F738B55ED4}" type="pres">
      <dgm:prSet presAssocID="{5E399E58-FB5F-49AF-B1E1-AD70A4540A5F}" presName="child4Text" presStyleLbl="bgAcc1" presStyleIdx="3" presStyleCnt="4">
        <dgm:presLayoutVars>
          <dgm:bulletEnabled val="1"/>
        </dgm:presLayoutVars>
      </dgm:prSet>
      <dgm:spPr/>
    </dgm:pt>
    <dgm:pt modelId="{68D6B31A-6373-4363-BB9D-B6F774AB0476}" type="pres">
      <dgm:prSet presAssocID="{5E399E58-FB5F-49AF-B1E1-AD70A4540A5F}" presName="childPlaceholder" presStyleCnt="0"/>
      <dgm:spPr/>
    </dgm:pt>
    <dgm:pt modelId="{201423C3-FCDA-4C9F-8A4E-13397307E2E9}" type="pres">
      <dgm:prSet presAssocID="{5E399E58-FB5F-49AF-B1E1-AD70A4540A5F}" presName="circle" presStyleCnt="0"/>
      <dgm:spPr/>
    </dgm:pt>
    <dgm:pt modelId="{BEA17643-E68D-4F17-9F18-23E3B1551945}" type="pres">
      <dgm:prSet presAssocID="{5E399E58-FB5F-49AF-B1E1-AD70A4540A5F}" presName="quadrant1" presStyleLbl="node1" presStyleIdx="0" presStyleCnt="4">
        <dgm:presLayoutVars>
          <dgm:chMax val="1"/>
          <dgm:bulletEnabled val="1"/>
        </dgm:presLayoutVars>
      </dgm:prSet>
      <dgm:spPr/>
    </dgm:pt>
    <dgm:pt modelId="{7FB882EC-188C-4A59-AE89-9A61D4DE063C}" type="pres">
      <dgm:prSet presAssocID="{5E399E58-FB5F-49AF-B1E1-AD70A4540A5F}" presName="quadrant2" presStyleLbl="node1" presStyleIdx="1" presStyleCnt="4">
        <dgm:presLayoutVars>
          <dgm:chMax val="1"/>
          <dgm:bulletEnabled val="1"/>
        </dgm:presLayoutVars>
      </dgm:prSet>
      <dgm:spPr/>
    </dgm:pt>
    <dgm:pt modelId="{088FC663-73DA-4423-88DD-CCD669AD22FD}" type="pres">
      <dgm:prSet presAssocID="{5E399E58-FB5F-49AF-B1E1-AD70A4540A5F}" presName="quadrant3" presStyleLbl="node1" presStyleIdx="2" presStyleCnt="4">
        <dgm:presLayoutVars>
          <dgm:chMax val="1"/>
          <dgm:bulletEnabled val="1"/>
        </dgm:presLayoutVars>
      </dgm:prSet>
      <dgm:spPr/>
    </dgm:pt>
    <dgm:pt modelId="{D29B3FC5-1967-488D-9CAC-2D63BF601DE8}" type="pres">
      <dgm:prSet presAssocID="{5E399E58-FB5F-49AF-B1E1-AD70A4540A5F}" presName="quadrant4" presStyleLbl="node1" presStyleIdx="3" presStyleCnt="4">
        <dgm:presLayoutVars>
          <dgm:chMax val="1"/>
          <dgm:bulletEnabled val="1"/>
        </dgm:presLayoutVars>
      </dgm:prSet>
      <dgm:spPr/>
    </dgm:pt>
    <dgm:pt modelId="{DAA52F89-BB74-46BE-BA5A-130ACCA53E28}" type="pres">
      <dgm:prSet presAssocID="{5E399E58-FB5F-49AF-B1E1-AD70A4540A5F}" presName="quadrantPlaceholder" presStyleCnt="0"/>
      <dgm:spPr/>
    </dgm:pt>
    <dgm:pt modelId="{FAE1B715-C0BB-4413-B0A5-5C8239337D21}" type="pres">
      <dgm:prSet presAssocID="{5E399E58-FB5F-49AF-B1E1-AD70A4540A5F}" presName="center1" presStyleLbl="fgShp" presStyleIdx="0" presStyleCnt="2"/>
      <dgm:spPr/>
    </dgm:pt>
    <dgm:pt modelId="{3E1FE4D1-F6DE-43B1-AF47-6F5BDC3B40D9}" type="pres">
      <dgm:prSet presAssocID="{5E399E58-FB5F-49AF-B1E1-AD70A4540A5F}" presName="center2" presStyleLbl="fgShp" presStyleIdx="1" presStyleCnt="2"/>
      <dgm:spPr/>
    </dgm:pt>
  </dgm:ptLst>
  <dgm:cxnLst>
    <dgm:cxn modelId="{2802C60C-959B-4DDC-91E3-E748E6B8C20A}" type="presOf" srcId="{EC374A5F-F29E-45BE-AA70-F752743B57A9}" destId="{5823022C-A6CD-47F2-9A4E-0E44A32F6AE6}" srcOrd="0" destOrd="1" presId="urn:microsoft.com/office/officeart/2005/8/layout/cycle4"/>
    <dgm:cxn modelId="{3ABBB314-30FB-4F0A-A932-2A796FE99218}" type="presOf" srcId="{0F1797BA-D44E-44F3-8B3A-BC62C864120D}" destId="{5823022C-A6CD-47F2-9A4E-0E44A32F6AE6}" srcOrd="0" destOrd="2" presId="urn:microsoft.com/office/officeart/2005/8/layout/cycle4"/>
    <dgm:cxn modelId="{D1B02A1E-4E9F-4BEB-A2DC-C4006666255E}" type="presOf" srcId="{0F1797BA-D44E-44F3-8B3A-BC62C864120D}" destId="{F53E8774-39B2-4E8B-9A2C-9456A9F5BCF9}" srcOrd="1" destOrd="2" presId="urn:microsoft.com/office/officeart/2005/8/layout/cycle4"/>
    <dgm:cxn modelId="{580B8320-E731-4748-981C-7C58D30656F8}" type="presOf" srcId="{665AA93D-A6EB-46D5-83E7-C2FDA3E4ABAC}" destId="{5823022C-A6CD-47F2-9A4E-0E44A32F6AE6}" srcOrd="0" destOrd="0" presId="urn:microsoft.com/office/officeart/2005/8/layout/cycle4"/>
    <dgm:cxn modelId="{4F817523-6764-4556-942B-782845789E1D}" type="presOf" srcId="{665AA93D-A6EB-46D5-83E7-C2FDA3E4ABAC}" destId="{F53E8774-39B2-4E8B-9A2C-9456A9F5BCF9}" srcOrd="1" destOrd="0" presId="urn:microsoft.com/office/officeart/2005/8/layout/cycle4"/>
    <dgm:cxn modelId="{B4690D2E-E675-47D1-BFE9-1977794C836A}" srcId="{FFEA8CAC-1EC7-4BE2-ACE1-4F5E4819FA04}" destId="{58930CF0-C24F-4130-8826-A25370E59F2C}" srcOrd="0" destOrd="0" parTransId="{9547D1B3-6309-428B-B0BB-7E788F1664EA}" sibTransId="{BB98A221-FE58-446E-B5FF-0D4D46231CBC}"/>
    <dgm:cxn modelId="{A8594530-CCCE-460A-923C-354A72332D13}" type="presOf" srcId="{636E9140-594A-4C77-AED5-27B90771CE0C}" destId="{75B70B45-BBF3-4BA6-A6FB-FBA59B8C6766}" srcOrd="1" destOrd="2" presId="urn:microsoft.com/office/officeart/2005/8/layout/cycle4"/>
    <dgm:cxn modelId="{D3252632-BDBA-44D6-8B8A-50999388B51D}" type="presOf" srcId="{58930CF0-C24F-4130-8826-A25370E59F2C}" destId="{1AB85359-8776-48C1-8EAA-E5E6886602DC}" srcOrd="0" destOrd="0" presId="urn:microsoft.com/office/officeart/2005/8/layout/cycle4"/>
    <dgm:cxn modelId="{7D85DF33-2C71-41D3-9F07-F027E507ECC5}" type="presOf" srcId="{FFEA8CAC-1EC7-4BE2-ACE1-4F5E4819FA04}" destId="{D29B3FC5-1967-488D-9CAC-2D63BF601DE8}" srcOrd="0" destOrd="0" presId="urn:microsoft.com/office/officeart/2005/8/layout/cycle4"/>
    <dgm:cxn modelId="{363ED639-C141-4AE2-AE75-FC7D07C3A3F2}" srcId="{DC4FB6D3-76D8-4C82-8B94-48B43073E517}" destId="{636E9140-594A-4C77-AED5-27B90771CE0C}" srcOrd="2" destOrd="0" parTransId="{DE990D56-0CF5-4A0B-A881-96D6419A6BD9}" sibTransId="{8CFBFD16-F306-4E98-9864-CC24F3FECD23}"/>
    <dgm:cxn modelId="{B1A5953D-C86C-4D9D-ADA2-172317490AA6}" type="presOf" srcId="{C789A2BA-E773-4690-A192-A77C0218A614}" destId="{1AB85359-8776-48C1-8EAA-E5E6886602DC}" srcOrd="0" destOrd="1" presId="urn:microsoft.com/office/officeart/2005/8/layout/cycle4"/>
    <dgm:cxn modelId="{5A426E3F-5F1E-40A4-996E-EC6A71F20126}" type="presOf" srcId="{678E36DA-9F38-46D8-B14C-FFF4BF6C71F1}" destId="{2669BB22-6DA4-4ACF-993C-537D87468B25}" srcOrd="1" destOrd="0" presId="urn:microsoft.com/office/officeart/2005/8/layout/cycle4"/>
    <dgm:cxn modelId="{A789FE3F-6530-43A1-A4DD-27F1333EBD43}" type="presOf" srcId="{F774055B-DE15-469A-91D3-D2971DA05C52}" destId="{5823022C-A6CD-47F2-9A4E-0E44A32F6AE6}" srcOrd="0" destOrd="5" presId="urn:microsoft.com/office/officeart/2005/8/layout/cycle4"/>
    <dgm:cxn modelId="{042DBF5D-25D4-4791-A105-AA87B18E5FD8}" srcId="{665AA93D-A6EB-46D5-83E7-C2FDA3E4ABAC}" destId="{EC374A5F-F29E-45BE-AA70-F752743B57A9}" srcOrd="0" destOrd="0" parTransId="{A483BBEB-0757-4AC6-8A2E-7C730515ED1F}" sibTransId="{1C94DE4A-C8FF-4000-BC9F-CA7058799CFC}"/>
    <dgm:cxn modelId="{F7B13565-6FA4-4592-97EF-E9BF4B52E120}" type="presOf" srcId="{F0DA0844-8299-4F54-82BB-13B120A818F3}" destId="{48778E71-38CC-411C-9201-D5F738B55ED4}" srcOrd="1" destOrd="3" presId="urn:microsoft.com/office/officeart/2005/8/layout/cycle4"/>
    <dgm:cxn modelId="{99D89266-9954-44C0-8F68-E2CABFCB61EC}" srcId="{5E399E58-FB5F-49AF-B1E1-AD70A4540A5F}" destId="{02716500-7BAE-40EB-A1F0-A73829D3C6B0}" srcOrd="0" destOrd="0" parTransId="{A601CB61-9369-41FC-9939-56650A887436}" sibTransId="{E5065CC5-CE1E-425B-86EF-021B5CF96185}"/>
    <dgm:cxn modelId="{A2BC6B48-0B6B-400E-9EA7-53A09BCC0B7B}" type="presOf" srcId="{678E36DA-9F38-46D8-B14C-FFF4BF6C71F1}" destId="{4D14C1C5-B2BB-4913-BC6A-E808E0ACCD2C}" srcOrd="0" destOrd="0" presId="urn:microsoft.com/office/officeart/2005/8/layout/cycle4"/>
    <dgm:cxn modelId="{2E3E8C48-6C36-4385-8F51-9117260BA1D1}" srcId="{DC4FB6D3-76D8-4C82-8B94-48B43073E517}" destId="{EB334904-1021-455C-9E0D-73A97239F64B}" srcOrd="0" destOrd="0" parTransId="{402FA849-B276-42B2-B2BB-64B24D253A02}" sibTransId="{25F7B2C1-0A4D-498C-AF8D-97B652C2CBA4}"/>
    <dgm:cxn modelId="{8A59A16C-FF7A-4A54-90A7-301AC8DF391E}" srcId="{46153FF1-9CD4-42F9-95E2-A79D9D1850D6}" destId="{678E36DA-9F38-46D8-B14C-FFF4BF6C71F1}" srcOrd="0" destOrd="0" parTransId="{C8869F4C-231E-459D-9F0A-7D8AD05C5C5A}" sibTransId="{376E6A61-3EC8-4041-91E0-5CC2AD864D37}"/>
    <dgm:cxn modelId="{E6A3714D-94B1-4618-BA34-2248A31376F4}" type="presOf" srcId="{EC374A5F-F29E-45BE-AA70-F752743B57A9}" destId="{F53E8774-39B2-4E8B-9A2C-9456A9F5BCF9}" srcOrd="1" destOrd="1" presId="urn:microsoft.com/office/officeart/2005/8/layout/cycle4"/>
    <dgm:cxn modelId="{920E0C4E-568D-415E-91C9-210376651018}" type="presOf" srcId="{A26D920C-B7E1-4F9C-92CF-5503C722930B}" destId="{F53E8774-39B2-4E8B-9A2C-9456A9F5BCF9}" srcOrd="1" destOrd="4" presId="urn:microsoft.com/office/officeart/2005/8/layout/cycle4"/>
    <dgm:cxn modelId="{F3ECB651-4451-4303-8DFC-86D16CC43284}" type="presOf" srcId="{F774055B-DE15-469A-91D3-D2971DA05C52}" destId="{F53E8774-39B2-4E8B-9A2C-9456A9F5BCF9}" srcOrd="1" destOrd="5" presId="urn:microsoft.com/office/officeart/2005/8/layout/cycle4"/>
    <dgm:cxn modelId="{ADEA2C54-4093-4996-A892-DB37853DD412}" srcId="{665AA93D-A6EB-46D5-83E7-C2FDA3E4ABAC}" destId="{0F1797BA-D44E-44F3-8B3A-BC62C864120D}" srcOrd="1" destOrd="0" parTransId="{78ED1847-D23F-4F2B-ADB1-8890D472D18E}" sibTransId="{8FA15088-CA46-49F3-9ABF-887F98968FCE}"/>
    <dgm:cxn modelId="{89CDBD74-974B-4B72-9BF2-91747BF274E9}" type="presOf" srcId="{A26D920C-B7E1-4F9C-92CF-5503C722930B}" destId="{5823022C-A6CD-47F2-9A4E-0E44A32F6AE6}" srcOrd="0" destOrd="4" presId="urn:microsoft.com/office/officeart/2005/8/layout/cycle4"/>
    <dgm:cxn modelId="{03611277-E0D6-43E5-92EB-3912FCD2758F}" srcId="{DC4FB6D3-76D8-4C82-8B94-48B43073E517}" destId="{AE0C0CE6-0CEE-473C-9F5A-BEA49A4103CE}" srcOrd="1" destOrd="0" parTransId="{2C921086-DD65-4A9C-AC34-BAAC51100793}" sibTransId="{1C05FECA-C97B-4B61-A08C-E5B28E2A87E6}"/>
    <dgm:cxn modelId="{FECD8D77-467A-456B-A4EE-41C8C1B06B5B}" type="presOf" srcId="{AE0C0CE6-0CEE-473C-9F5A-BEA49A4103CE}" destId="{9AD87C84-B58B-4350-BB62-2CF2A6BE3ADE}" srcOrd="0" destOrd="1" presId="urn:microsoft.com/office/officeart/2005/8/layout/cycle4"/>
    <dgm:cxn modelId="{D5719557-4ECC-444B-992F-2FB344035AD3}" type="presOf" srcId="{66B539EC-F384-4389-90A0-504E6E3C0EC4}" destId="{1AB85359-8776-48C1-8EAA-E5E6886602DC}" srcOrd="0" destOrd="2" presId="urn:microsoft.com/office/officeart/2005/8/layout/cycle4"/>
    <dgm:cxn modelId="{0A3D007A-B6E7-434C-ABF5-646714593CD8}" srcId="{02716500-7BAE-40EB-A1F0-A73829D3C6B0}" destId="{F774055B-DE15-469A-91D3-D2971DA05C52}" srcOrd="1" destOrd="0" parTransId="{0E6E294D-87CC-46CB-A697-4B35E542F3AB}" sibTransId="{BA0D7463-6ED9-4A71-8ECB-C25C3855597C}"/>
    <dgm:cxn modelId="{CC3CEB7A-2A35-4982-8E12-9EE0089CDE34}" type="presOf" srcId="{EB334904-1021-455C-9E0D-73A97239F64B}" destId="{75B70B45-BBF3-4BA6-A6FB-FBA59B8C6766}" srcOrd="1" destOrd="0" presId="urn:microsoft.com/office/officeart/2005/8/layout/cycle4"/>
    <dgm:cxn modelId="{06E44E85-63A9-4D5A-8835-F6073C07FE52}" srcId="{FFEA8CAC-1EC7-4BE2-ACE1-4F5E4819FA04}" destId="{F0DA0844-8299-4F54-82BB-13B120A818F3}" srcOrd="3" destOrd="0" parTransId="{3D8F48AB-A160-4D20-8FAC-1205DA707975}" sibTransId="{59A6F81D-ADD8-46AE-8FB2-0D7DE8280D32}"/>
    <dgm:cxn modelId="{5E0B2A89-7E9F-4764-A75E-4A2B9E006EE4}" type="presOf" srcId="{58930CF0-C24F-4130-8826-A25370E59F2C}" destId="{48778E71-38CC-411C-9201-D5F738B55ED4}" srcOrd="1" destOrd="0" presId="urn:microsoft.com/office/officeart/2005/8/layout/cycle4"/>
    <dgm:cxn modelId="{4AE25091-03A6-45B1-9B0C-4408FD8BB193}" type="presOf" srcId="{66B539EC-F384-4389-90A0-504E6E3C0EC4}" destId="{48778E71-38CC-411C-9201-D5F738B55ED4}" srcOrd="1" destOrd="2" presId="urn:microsoft.com/office/officeart/2005/8/layout/cycle4"/>
    <dgm:cxn modelId="{493A5D96-919B-4C06-8313-B1A67AFA8733}" type="presOf" srcId="{5E399E58-FB5F-49AF-B1E1-AD70A4540A5F}" destId="{04E1CBFD-BE2F-42B4-9614-B7E7C1E5C85A}" srcOrd="0" destOrd="0" presId="urn:microsoft.com/office/officeart/2005/8/layout/cycle4"/>
    <dgm:cxn modelId="{4B236F9E-6623-4941-B855-0CCE22AB2364}" srcId="{5E399E58-FB5F-49AF-B1E1-AD70A4540A5F}" destId="{DC4FB6D3-76D8-4C82-8B94-48B43073E517}" srcOrd="1" destOrd="0" parTransId="{7C60FB05-7ADD-4FC8-9E5F-0BC8D1DF5ED7}" sibTransId="{EDFF23AE-72F9-4176-870E-D30E733D64F6}"/>
    <dgm:cxn modelId="{E894AA9F-C946-41D1-8939-A5AD51DAAAF2}" type="presOf" srcId="{46153FF1-9CD4-42F9-95E2-A79D9D1850D6}" destId="{088FC663-73DA-4423-88DD-CCD669AD22FD}" srcOrd="0" destOrd="0" presId="urn:microsoft.com/office/officeart/2005/8/layout/cycle4"/>
    <dgm:cxn modelId="{43DB18A3-D8DD-4393-BF16-6B813B15F30E}" srcId="{FFEA8CAC-1EC7-4BE2-ACE1-4F5E4819FA04}" destId="{66B539EC-F384-4389-90A0-504E6E3C0EC4}" srcOrd="2" destOrd="0" parTransId="{1D3CAA0B-BAF7-408E-B7A8-249D5DD8B9C9}" sibTransId="{335A19D4-633A-4738-9ED8-05F908320296}"/>
    <dgm:cxn modelId="{73AF21A4-A295-47A5-9CDC-6D34C49BA75B}" srcId="{0F1797BA-D44E-44F3-8B3A-BC62C864120D}" destId="{A26D920C-B7E1-4F9C-92CF-5503C722930B}" srcOrd="1" destOrd="0" parTransId="{E6B09764-E9E7-4972-A357-59F87389D948}" sibTransId="{AB1E2C1A-0680-4757-8673-3217FE36D654}"/>
    <dgm:cxn modelId="{6DDE65A8-C096-49D6-9AC7-15587BB55800}" srcId="{5E399E58-FB5F-49AF-B1E1-AD70A4540A5F}" destId="{FFEA8CAC-1EC7-4BE2-ACE1-4F5E4819FA04}" srcOrd="3" destOrd="0" parTransId="{8CFEDE99-BDE0-42FB-BAD7-3EC9EA31DF50}" sibTransId="{AFA866BC-2D18-4008-8296-FF36B4918CF2}"/>
    <dgm:cxn modelId="{54B900B2-659C-42F6-9CF7-6F04842CC4D8}" type="presOf" srcId="{FE8E2E4D-2CFF-4123-862F-EE26E7A69069}" destId="{5823022C-A6CD-47F2-9A4E-0E44A32F6AE6}" srcOrd="0" destOrd="3" presId="urn:microsoft.com/office/officeart/2005/8/layout/cycle4"/>
    <dgm:cxn modelId="{75A8A8B8-87F1-4C7A-9E6D-0B7C5F8A8782}" type="presOf" srcId="{EB334904-1021-455C-9E0D-73A97239F64B}" destId="{9AD87C84-B58B-4350-BB62-2CF2A6BE3ADE}" srcOrd="0" destOrd="0" presId="urn:microsoft.com/office/officeart/2005/8/layout/cycle4"/>
    <dgm:cxn modelId="{FAB875C4-40FC-497F-A8B0-754C92AC1EAD}" srcId="{0F1797BA-D44E-44F3-8B3A-BC62C864120D}" destId="{FE8E2E4D-2CFF-4123-862F-EE26E7A69069}" srcOrd="0" destOrd="0" parTransId="{39EAC765-B1FE-44FC-8AAE-84943F3D0803}" sibTransId="{D0F6704C-65E1-462C-92D4-95576370B12E}"/>
    <dgm:cxn modelId="{259EB4C7-4A0E-4A9F-BDEA-89B4E90DCC67}" type="presOf" srcId="{636E9140-594A-4C77-AED5-27B90771CE0C}" destId="{9AD87C84-B58B-4350-BB62-2CF2A6BE3ADE}" srcOrd="0" destOrd="2" presId="urn:microsoft.com/office/officeart/2005/8/layout/cycle4"/>
    <dgm:cxn modelId="{E52AF9C9-22D2-44A8-BA5C-06CC3B47E533}" type="presOf" srcId="{FE8E2E4D-2CFF-4123-862F-EE26E7A69069}" destId="{F53E8774-39B2-4E8B-9A2C-9456A9F5BCF9}" srcOrd="1" destOrd="3" presId="urn:microsoft.com/office/officeart/2005/8/layout/cycle4"/>
    <dgm:cxn modelId="{2EED69D6-FBBB-43A8-8917-1BBCEC414758}" srcId="{5E399E58-FB5F-49AF-B1E1-AD70A4540A5F}" destId="{46153FF1-9CD4-42F9-95E2-A79D9D1850D6}" srcOrd="2" destOrd="0" parTransId="{E4420404-FDDF-4A32-8218-DEF24A261274}" sibTransId="{61F13DBC-2EAE-45B4-98A1-78F7D715DD74}"/>
    <dgm:cxn modelId="{72A958D6-F19D-45C9-84BE-18B3D3D17FDF}" type="presOf" srcId="{DC4FB6D3-76D8-4C82-8B94-48B43073E517}" destId="{7FB882EC-188C-4A59-AE89-9A61D4DE063C}" srcOrd="0" destOrd="0" presId="urn:microsoft.com/office/officeart/2005/8/layout/cycle4"/>
    <dgm:cxn modelId="{9E3C20EC-C4C4-4FF0-8C64-55A495A1C970}" type="presOf" srcId="{C789A2BA-E773-4690-A192-A77C0218A614}" destId="{48778E71-38CC-411C-9201-D5F738B55ED4}" srcOrd="1" destOrd="1" presId="urn:microsoft.com/office/officeart/2005/8/layout/cycle4"/>
    <dgm:cxn modelId="{16CB26EE-FCBD-420A-BEE9-B87329A84C53}" type="presOf" srcId="{AE0C0CE6-0CEE-473C-9F5A-BEA49A4103CE}" destId="{75B70B45-BBF3-4BA6-A6FB-FBA59B8C6766}" srcOrd="1" destOrd="1" presId="urn:microsoft.com/office/officeart/2005/8/layout/cycle4"/>
    <dgm:cxn modelId="{657E14F1-FE7F-478F-8CE1-670935726FA1}" type="presOf" srcId="{F0DA0844-8299-4F54-82BB-13B120A818F3}" destId="{1AB85359-8776-48C1-8EAA-E5E6886602DC}" srcOrd="0" destOrd="3" presId="urn:microsoft.com/office/officeart/2005/8/layout/cycle4"/>
    <dgm:cxn modelId="{EAB1D6F4-080A-4FD0-AC90-F4FEED994848}" type="presOf" srcId="{02716500-7BAE-40EB-A1F0-A73829D3C6B0}" destId="{BEA17643-E68D-4F17-9F18-23E3B1551945}" srcOrd="0" destOrd="0" presId="urn:microsoft.com/office/officeart/2005/8/layout/cycle4"/>
    <dgm:cxn modelId="{6ED6EBF8-15D7-4017-92F8-B859BDDFA3A1}" srcId="{02716500-7BAE-40EB-A1F0-A73829D3C6B0}" destId="{665AA93D-A6EB-46D5-83E7-C2FDA3E4ABAC}" srcOrd="0" destOrd="0" parTransId="{8DAA22A4-CA26-4657-8787-44482688814E}" sibTransId="{A39DECC7-FB57-45FA-A396-2F5D00505B19}"/>
    <dgm:cxn modelId="{802D3AFF-2A2F-4321-BE38-8E4ED4D90359}" srcId="{FFEA8CAC-1EC7-4BE2-ACE1-4F5E4819FA04}" destId="{C789A2BA-E773-4690-A192-A77C0218A614}" srcOrd="1" destOrd="0" parTransId="{D43FC27F-26E4-481C-8495-2769B133F777}" sibTransId="{7E8839F5-7CD2-4D20-BFB3-ED79BCB8DE40}"/>
    <dgm:cxn modelId="{D2DA5330-B9CF-4ABA-9521-FDC44B49C51D}" type="presParOf" srcId="{04E1CBFD-BE2F-42B4-9614-B7E7C1E5C85A}" destId="{B00297B0-A34E-4C8C-82BB-71870EE4C8BB}" srcOrd="0" destOrd="0" presId="urn:microsoft.com/office/officeart/2005/8/layout/cycle4"/>
    <dgm:cxn modelId="{526CB34F-92ED-43BB-9F23-3346055EE4AD}" type="presParOf" srcId="{B00297B0-A34E-4C8C-82BB-71870EE4C8BB}" destId="{2B2084EB-CC4B-4FA8-A5DB-4B46FAAC1090}" srcOrd="0" destOrd="0" presId="urn:microsoft.com/office/officeart/2005/8/layout/cycle4"/>
    <dgm:cxn modelId="{88323E45-8125-433F-B4DD-4BFA8E96CC8A}" type="presParOf" srcId="{2B2084EB-CC4B-4FA8-A5DB-4B46FAAC1090}" destId="{5823022C-A6CD-47F2-9A4E-0E44A32F6AE6}" srcOrd="0" destOrd="0" presId="urn:microsoft.com/office/officeart/2005/8/layout/cycle4"/>
    <dgm:cxn modelId="{FA6EC8BE-B49F-4E88-855B-15542E3B0262}" type="presParOf" srcId="{2B2084EB-CC4B-4FA8-A5DB-4B46FAAC1090}" destId="{F53E8774-39B2-4E8B-9A2C-9456A9F5BCF9}" srcOrd="1" destOrd="0" presId="urn:microsoft.com/office/officeart/2005/8/layout/cycle4"/>
    <dgm:cxn modelId="{CFEB0414-A168-4A23-84D5-D369EA0CFF16}" type="presParOf" srcId="{B00297B0-A34E-4C8C-82BB-71870EE4C8BB}" destId="{EED5CC5E-1EEB-41E5-A389-C9B5F6EA27E0}" srcOrd="1" destOrd="0" presId="urn:microsoft.com/office/officeart/2005/8/layout/cycle4"/>
    <dgm:cxn modelId="{449E8D40-6A80-4A76-8B59-16B7E8B8D53E}" type="presParOf" srcId="{EED5CC5E-1EEB-41E5-A389-C9B5F6EA27E0}" destId="{9AD87C84-B58B-4350-BB62-2CF2A6BE3ADE}" srcOrd="0" destOrd="0" presId="urn:microsoft.com/office/officeart/2005/8/layout/cycle4"/>
    <dgm:cxn modelId="{74B34345-D5AC-4B52-8225-5C66E4334CDA}" type="presParOf" srcId="{EED5CC5E-1EEB-41E5-A389-C9B5F6EA27E0}" destId="{75B70B45-BBF3-4BA6-A6FB-FBA59B8C6766}" srcOrd="1" destOrd="0" presId="urn:microsoft.com/office/officeart/2005/8/layout/cycle4"/>
    <dgm:cxn modelId="{5727C770-2C05-487B-859C-A779037182B0}" type="presParOf" srcId="{B00297B0-A34E-4C8C-82BB-71870EE4C8BB}" destId="{4A67FF64-B22D-40C7-8583-2A2248455FB5}" srcOrd="2" destOrd="0" presId="urn:microsoft.com/office/officeart/2005/8/layout/cycle4"/>
    <dgm:cxn modelId="{200BB70E-5F91-4318-9587-BC7777A01593}" type="presParOf" srcId="{4A67FF64-B22D-40C7-8583-2A2248455FB5}" destId="{4D14C1C5-B2BB-4913-BC6A-E808E0ACCD2C}" srcOrd="0" destOrd="0" presId="urn:microsoft.com/office/officeart/2005/8/layout/cycle4"/>
    <dgm:cxn modelId="{343B3EF3-8B1B-454C-8E67-D293F9E8BDCC}" type="presParOf" srcId="{4A67FF64-B22D-40C7-8583-2A2248455FB5}" destId="{2669BB22-6DA4-4ACF-993C-537D87468B25}" srcOrd="1" destOrd="0" presId="urn:microsoft.com/office/officeart/2005/8/layout/cycle4"/>
    <dgm:cxn modelId="{58AE0B34-B344-49E3-AC9B-AA303087CEA3}" type="presParOf" srcId="{B00297B0-A34E-4C8C-82BB-71870EE4C8BB}" destId="{D76A0F0F-1F88-4B20-852F-C99D635CFC82}" srcOrd="3" destOrd="0" presId="urn:microsoft.com/office/officeart/2005/8/layout/cycle4"/>
    <dgm:cxn modelId="{314DDFEA-5BB7-4953-AAC7-346427C8A5EF}" type="presParOf" srcId="{D76A0F0F-1F88-4B20-852F-C99D635CFC82}" destId="{1AB85359-8776-48C1-8EAA-E5E6886602DC}" srcOrd="0" destOrd="0" presId="urn:microsoft.com/office/officeart/2005/8/layout/cycle4"/>
    <dgm:cxn modelId="{249E9908-D303-47A1-BD3F-8292FF54E6BD}" type="presParOf" srcId="{D76A0F0F-1F88-4B20-852F-C99D635CFC82}" destId="{48778E71-38CC-411C-9201-D5F738B55ED4}" srcOrd="1" destOrd="0" presId="urn:microsoft.com/office/officeart/2005/8/layout/cycle4"/>
    <dgm:cxn modelId="{4E2A538E-BC67-4385-AA36-202136410F9F}" type="presParOf" srcId="{B00297B0-A34E-4C8C-82BB-71870EE4C8BB}" destId="{68D6B31A-6373-4363-BB9D-B6F774AB0476}" srcOrd="4" destOrd="0" presId="urn:microsoft.com/office/officeart/2005/8/layout/cycle4"/>
    <dgm:cxn modelId="{315800CB-0720-4F79-87D8-3B9709A15DD9}" type="presParOf" srcId="{04E1CBFD-BE2F-42B4-9614-B7E7C1E5C85A}" destId="{201423C3-FCDA-4C9F-8A4E-13397307E2E9}" srcOrd="1" destOrd="0" presId="urn:microsoft.com/office/officeart/2005/8/layout/cycle4"/>
    <dgm:cxn modelId="{F0E5BFB6-5B10-435C-A5C2-A72C64826892}" type="presParOf" srcId="{201423C3-FCDA-4C9F-8A4E-13397307E2E9}" destId="{BEA17643-E68D-4F17-9F18-23E3B1551945}" srcOrd="0" destOrd="0" presId="urn:microsoft.com/office/officeart/2005/8/layout/cycle4"/>
    <dgm:cxn modelId="{6757E9BF-7D57-493B-9618-4631383B11A3}" type="presParOf" srcId="{201423C3-FCDA-4C9F-8A4E-13397307E2E9}" destId="{7FB882EC-188C-4A59-AE89-9A61D4DE063C}" srcOrd="1" destOrd="0" presId="urn:microsoft.com/office/officeart/2005/8/layout/cycle4"/>
    <dgm:cxn modelId="{A6F93385-8913-420C-A0A3-AC007D933BDE}" type="presParOf" srcId="{201423C3-FCDA-4C9F-8A4E-13397307E2E9}" destId="{088FC663-73DA-4423-88DD-CCD669AD22FD}" srcOrd="2" destOrd="0" presId="urn:microsoft.com/office/officeart/2005/8/layout/cycle4"/>
    <dgm:cxn modelId="{3B9D52E0-C00D-4894-9083-7CEC31B91EAC}" type="presParOf" srcId="{201423C3-FCDA-4C9F-8A4E-13397307E2E9}" destId="{D29B3FC5-1967-488D-9CAC-2D63BF601DE8}" srcOrd="3" destOrd="0" presId="urn:microsoft.com/office/officeart/2005/8/layout/cycle4"/>
    <dgm:cxn modelId="{E5D6CC86-6F3F-4C91-B253-C094034E0B0F}" type="presParOf" srcId="{201423C3-FCDA-4C9F-8A4E-13397307E2E9}" destId="{DAA52F89-BB74-46BE-BA5A-130ACCA53E28}" srcOrd="4" destOrd="0" presId="urn:microsoft.com/office/officeart/2005/8/layout/cycle4"/>
    <dgm:cxn modelId="{6BF40E34-B48C-4EAC-ABF3-03BFB71673D4}" type="presParOf" srcId="{04E1CBFD-BE2F-42B4-9614-B7E7C1E5C85A}" destId="{FAE1B715-C0BB-4413-B0A5-5C8239337D21}" srcOrd="2" destOrd="0" presId="urn:microsoft.com/office/officeart/2005/8/layout/cycle4"/>
    <dgm:cxn modelId="{8F12DEE2-7378-4C5D-9BAC-E94F50D7A2E0}" type="presParOf" srcId="{04E1CBFD-BE2F-42B4-9614-B7E7C1E5C85A}" destId="{3E1FE4D1-F6DE-43B1-AF47-6F5BDC3B40D9}"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4C1C5-B2BB-4913-BC6A-E808E0ACCD2C}">
      <dsp:nvSpPr>
        <dsp:cNvPr id="0" name=""/>
        <dsp:cNvSpPr/>
      </dsp:nvSpPr>
      <dsp:spPr>
        <a:xfrm>
          <a:off x="5003893" y="3261057"/>
          <a:ext cx="3162910" cy="1552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Constant Assessment of for Accuracy, Bias, and Drift </a:t>
          </a:r>
        </a:p>
      </dsp:txBody>
      <dsp:txXfrm>
        <a:off x="5986861" y="3683183"/>
        <a:ext cx="2145847" cy="1095902"/>
      </dsp:txXfrm>
    </dsp:sp>
    <dsp:sp modelId="{1AB85359-8776-48C1-8EAA-E5E6886602DC}">
      <dsp:nvSpPr>
        <dsp:cNvPr id="0" name=""/>
        <dsp:cNvSpPr/>
      </dsp:nvSpPr>
      <dsp:spPr>
        <a:xfrm>
          <a:off x="491219" y="3298261"/>
          <a:ext cx="3426912" cy="1552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 </a:t>
          </a:r>
          <a:r>
            <a:rPr lang="en-US" sz="1600" kern="1200" dirty="0"/>
            <a:t>Human on the Loop</a:t>
          </a:r>
        </a:p>
        <a:p>
          <a:pPr marL="171450" lvl="1" indent="-171450" algn="l" defTabSz="711200">
            <a:lnSpc>
              <a:spcPct val="90000"/>
            </a:lnSpc>
            <a:spcBef>
              <a:spcPct val="0"/>
            </a:spcBef>
            <a:spcAft>
              <a:spcPct val="15000"/>
            </a:spcAft>
            <a:buChar char="•"/>
          </a:pPr>
          <a:r>
            <a:rPr lang="en-US" sz="1600" kern="1200" dirty="0"/>
            <a:t> Real-Truth feedback</a:t>
          </a:r>
        </a:p>
        <a:p>
          <a:pPr marL="171450" lvl="1" indent="-171450" algn="l" defTabSz="711200">
            <a:lnSpc>
              <a:spcPct val="90000"/>
            </a:lnSpc>
            <a:spcBef>
              <a:spcPct val="0"/>
            </a:spcBef>
            <a:spcAft>
              <a:spcPct val="15000"/>
            </a:spcAft>
            <a:buChar char="•"/>
          </a:pPr>
          <a:r>
            <a:rPr lang="en-US" sz="1600" kern="1200" dirty="0"/>
            <a:t> Data Requirements </a:t>
          </a:r>
        </a:p>
        <a:p>
          <a:pPr marL="171450" lvl="1" indent="-171450" algn="l" defTabSz="711200">
            <a:lnSpc>
              <a:spcPct val="90000"/>
            </a:lnSpc>
            <a:spcBef>
              <a:spcPct val="0"/>
            </a:spcBef>
            <a:spcAft>
              <a:spcPct val="15000"/>
            </a:spcAft>
            <a:buChar char="•"/>
          </a:pPr>
          <a:r>
            <a:rPr lang="en-US" sz="1600" kern="1200" dirty="0"/>
            <a:t> Product impact</a:t>
          </a:r>
        </a:p>
      </dsp:txBody>
      <dsp:txXfrm>
        <a:off x="525314" y="3720387"/>
        <a:ext cx="2330648" cy="1095902"/>
      </dsp:txXfrm>
    </dsp:sp>
    <dsp:sp modelId="{9AD87C84-B58B-4350-BB62-2CF2A6BE3ADE}">
      <dsp:nvSpPr>
        <dsp:cNvPr id="0" name=""/>
        <dsp:cNvSpPr/>
      </dsp:nvSpPr>
      <dsp:spPr>
        <a:xfrm>
          <a:off x="5028641" y="18609"/>
          <a:ext cx="3158118" cy="1552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 Automated Data Pipeline</a:t>
          </a:r>
        </a:p>
        <a:p>
          <a:pPr marL="171450" lvl="1" indent="-171450" algn="l" defTabSz="711200">
            <a:lnSpc>
              <a:spcPct val="90000"/>
            </a:lnSpc>
            <a:spcBef>
              <a:spcPct val="0"/>
            </a:spcBef>
            <a:spcAft>
              <a:spcPct val="15000"/>
            </a:spcAft>
            <a:buChar char="•"/>
          </a:pPr>
          <a:r>
            <a:rPr lang="en-US" sz="1600" kern="1200" dirty="0"/>
            <a:t> Continuous Model Generation</a:t>
          </a:r>
        </a:p>
        <a:p>
          <a:pPr marL="171450" lvl="1" indent="-171450" algn="l" defTabSz="711200">
            <a:lnSpc>
              <a:spcPct val="90000"/>
            </a:lnSpc>
            <a:spcBef>
              <a:spcPct val="0"/>
            </a:spcBef>
            <a:spcAft>
              <a:spcPct val="15000"/>
            </a:spcAft>
            <a:buChar char="•"/>
          </a:pPr>
          <a:r>
            <a:rPr lang="en-US" sz="1600" kern="1200" dirty="0"/>
            <a:t> Continuous Model Deployment</a:t>
          </a:r>
        </a:p>
      </dsp:txBody>
      <dsp:txXfrm>
        <a:off x="6010171" y="52704"/>
        <a:ext cx="2142493" cy="1095902"/>
      </dsp:txXfrm>
    </dsp:sp>
    <dsp:sp modelId="{5823022C-A6CD-47F2-9A4E-0E44A32F6AE6}">
      <dsp:nvSpPr>
        <dsp:cNvPr id="0" name=""/>
        <dsp:cNvSpPr/>
      </dsp:nvSpPr>
      <dsp:spPr>
        <a:xfrm>
          <a:off x="425566" y="30995"/>
          <a:ext cx="2858032" cy="15521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dirty="0"/>
            <a:t> </a:t>
          </a:r>
          <a:r>
            <a:rPr lang="en-US" sz="1600" kern="1200" dirty="0"/>
            <a:t>Data input rising</a:t>
          </a:r>
        </a:p>
        <a:p>
          <a:pPr marL="342900" lvl="2" indent="-171450" algn="l" defTabSz="711200">
            <a:lnSpc>
              <a:spcPct val="90000"/>
            </a:lnSpc>
            <a:spcBef>
              <a:spcPct val="0"/>
            </a:spcBef>
            <a:spcAft>
              <a:spcPct val="15000"/>
            </a:spcAft>
            <a:buChar char="•"/>
          </a:pPr>
          <a:r>
            <a:rPr lang="en-US" sz="1600" kern="1200" dirty="0"/>
            <a:t>More sources</a:t>
          </a:r>
        </a:p>
        <a:p>
          <a:pPr marL="342900" lvl="2" indent="-171450" algn="l" defTabSz="711200">
            <a:lnSpc>
              <a:spcPct val="90000"/>
            </a:lnSpc>
            <a:spcBef>
              <a:spcPct val="0"/>
            </a:spcBef>
            <a:spcAft>
              <a:spcPct val="15000"/>
            </a:spcAft>
            <a:buChar char="•"/>
          </a:pPr>
          <a:r>
            <a:rPr lang="en-US" sz="1600" kern="1200" dirty="0"/>
            <a:t>More sensors</a:t>
          </a:r>
        </a:p>
        <a:p>
          <a:pPr marL="514350" lvl="3" indent="-171450" algn="l" defTabSz="711200">
            <a:lnSpc>
              <a:spcPct val="90000"/>
            </a:lnSpc>
            <a:spcBef>
              <a:spcPct val="0"/>
            </a:spcBef>
            <a:spcAft>
              <a:spcPct val="15000"/>
            </a:spcAft>
            <a:buChar char="•"/>
          </a:pPr>
          <a:r>
            <a:rPr lang="en-US" sz="1600" kern="1200" dirty="0"/>
            <a:t>IOT</a:t>
          </a:r>
        </a:p>
        <a:p>
          <a:pPr marL="514350" lvl="3" indent="-171450" algn="l" defTabSz="711200">
            <a:lnSpc>
              <a:spcPct val="90000"/>
            </a:lnSpc>
            <a:spcBef>
              <a:spcPct val="0"/>
            </a:spcBef>
            <a:spcAft>
              <a:spcPct val="15000"/>
            </a:spcAft>
            <a:buChar char="•"/>
          </a:pPr>
          <a:r>
            <a:rPr lang="en-US" sz="1600" kern="1200" dirty="0"/>
            <a:t>Social Media</a:t>
          </a:r>
        </a:p>
        <a:p>
          <a:pPr marL="57150" lvl="1" indent="-57150" algn="l" defTabSz="488950">
            <a:lnSpc>
              <a:spcPct val="90000"/>
            </a:lnSpc>
            <a:spcBef>
              <a:spcPct val="0"/>
            </a:spcBef>
            <a:spcAft>
              <a:spcPct val="15000"/>
            </a:spcAft>
            <a:buChar char="•"/>
          </a:pPr>
          <a:endParaRPr lang="en-US" sz="1100" kern="1200" dirty="0"/>
        </a:p>
      </dsp:txBody>
      <dsp:txXfrm>
        <a:off x="459661" y="65090"/>
        <a:ext cx="1932432" cy="1095902"/>
      </dsp:txXfrm>
    </dsp:sp>
    <dsp:sp modelId="{BEA17643-E68D-4F17-9F18-23E3B1551945}">
      <dsp:nvSpPr>
        <dsp:cNvPr id="0" name=""/>
        <dsp:cNvSpPr/>
      </dsp:nvSpPr>
      <dsp:spPr>
        <a:xfrm>
          <a:off x="1944659" y="276471"/>
          <a:ext cx="2100216" cy="21002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Data Capture</a:t>
          </a:r>
        </a:p>
      </dsp:txBody>
      <dsp:txXfrm>
        <a:off x="2559798" y="891610"/>
        <a:ext cx="1485077" cy="1485077"/>
      </dsp:txXfrm>
    </dsp:sp>
    <dsp:sp modelId="{7FB882EC-188C-4A59-AE89-9A61D4DE063C}">
      <dsp:nvSpPr>
        <dsp:cNvPr id="0" name=""/>
        <dsp:cNvSpPr/>
      </dsp:nvSpPr>
      <dsp:spPr>
        <a:xfrm rot="5400000">
          <a:off x="4141883" y="276471"/>
          <a:ext cx="2100216" cy="21002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Model Generation</a:t>
          </a:r>
        </a:p>
      </dsp:txBody>
      <dsp:txXfrm rot="-5400000">
        <a:off x="4141883" y="891610"/>
        <a:ext cx="1485077" cy="1485077"/>
      </dsp:txXfrm>
    </dsp:sp>
    <dsp:sp modelId="{088FC663-73DA-4423-88DD-CCD669AD22FD}">
      <dsp:nvSpPr>
        <dsp:cNvPr id="0" name=""/>
        <dsp:cNvSpPr/>
      </dsp:nvSpPr>
      <dsp:spPr>
        <a:xfrm rot="10800000">
          <a:off x="4141883" y="2473696"/>
          <a:ext cx="2100216" cy="21002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Model Monitoring</a:t>
          </a:r>
        </a:p>
      </dsp:txBody>
      <dsp:txXfrm rot="10800000">
        <a:off x="4141883" y="2473696"/>
        <a:ext cx="1485077" cy="1485077"/>
      </dsp:txXfrm>
    </dsp:sp>
    <dsp:sp modelId="{D29B3FC5-1967-488D-9CAC-2D63BF601DE8}">
      <dsp:nvSpPr>
        <dsp:cNvPr id="0" name=""/>
        <dsp:cNvSpPr/>
      </dsp:nvSpPr>
      <dsp:spPr>
        <a:xfrm rot="16200000">
          <a:off x="1944659" y="2473696"/>
          <a:ext cx="2100216" cy="21002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Analyst Feedback</a:t>
          </a:r>
        </a:p>
      </dsp:txBody>
      <dsp:txXfrm rot="5400000">
        <a:off x="2559798" y="2473696"/>
        <a:ext cx="1485077" cy="1485077"/>
      </dsp:txXfrm>
    </dsp:sp>
    <dsp:sp modelId="{FAE1B715-C0BB-4413-B0A5-5C8239337D21}">
      <dsp:nvSpPr>
        <dsp:cNvPr id="0" name=""/>
        <dsp:cNvSpPr/>
      </dsp:nvSpPr>
      <dsp:spPr>
        <a:xfrm>
          <a:off x="3730813" y="1988657"/>
          <a:ext cx="725132" cy="630550"/>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FE4D1-F6DE-43B1-AF47-6F5BDC3B40D9}">
      <dsp:nvSpPr>
        <dsp:cNvPr id="0" name=""/>
        <dsp:cNvSpPr/>
      </dsp:nvSpPr>
      <dsp:spPr>
        <a:xfrm rot="10800000">
          <a:off x="3730813" y="2231177"/>
          <a:ext cx="725132" cy="630550"/>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2B2E10D9-CE53-5845-BC83-B4EA3AA1744E}" type="datetimeFigureOut">
              <a:rPr lang="en-US" smtClean="0"/>
              <a:t>4/15/2021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33AF2A15-5B3B-2D4D-8379-E8E423ECE6C3}" type="slidenum">
              <a:rPr lang="en-US" smtClean="0"/>
              <a:t>‹#›</a:t>
            </a:fld>
            <a:endParaRPr lang="en-US"/>
          </a:p>
        </p:txBody>
      </p:sp>
    </p:spTree>
    <p:extLst>
      <p:ext uri="{BB962C8B-B14F-4D97-AF65-F5344CB8AC3E}">
        <p14:creationId xmlns:p14="http://schemas.microsoft.com/office/powerpoint/2010/main" val="290600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FD1EDCAD-80CB-4BD8-9112-322F571EF468}" type="datetimeFigureOut">
              <a:rPr lang="en-US" smtClean="0"/>
              <a:t>4/15/2021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dirty="0"/>
              <a:t>USE CASES: Rich Text, OCR (some in images); using mobile net on TensorFlow hub.</a:t>
            </a:r>
          </a:p>
          <a:p>
            <a:pPr lvl="0"/>
            <a:r>
              <a:rPr lang="en-US" dirty="0"/>
              <a:t>[not images; not Bitcoin, address anyone can see; wallet/addresses]</a:t>
            </a:r>
          </a:p>
          <a:p>
            <a:pPr lvl="0"/>
            <a:r>
              <a:rPr lang="en-US" dirty="0"/>
              <a:t>[ART Toolkit-how do you interpret the drift to make sense to analyst; bias assuming dialect/meaning; dialect detection (Damien “killer app”)]</a:t>
            </a:r>
          </a:p>
          <a:p>
            <a:pPr lvl="0"/>
            <a:r>
              <a:rPr lang="en-US" dirty="0"/>
              <a:t>Diagram of flow: Matthew </a:t>
            </a:r>
            <a:r>
              <a:rPr lang="en-US" dirty="0" err="1"/>
              <a:t>Huntibrinker</a:t>
            </a:r>
            <a:r>
              <a:rPr lang="en-US" dirty="0"/>
              <a:t>(</a:t>
            </a:r>
            <a:r>
              <a:rPr lang="en-US" dirty="0" err="1"/>
              <a:t>sp</a:t>
            </a:r>
            <a:r>
              <a:rPr lang="en-US" dirty="0"/>
              <a:t>?)</a:t>
            </a:r>
          </a:p>
          <a:p>
            <a:pPr lvl="0"/>
            <a:r>
              <a:rPr lang="en-US" dirty="0" err="1"/>
              <a:t>Campaigne</a:t>
            </a:r>
            <a:r>
              <a:rPr lang="en-US" dirty="0"/>
              <a:t>: analyst in Africom cannot read everything, 20K per day, day-in-the-life. How tech supports me in doing my mission. NMEC/CTO/MSIC take a look;</a:t>
            </a:r>
          </a:p>
          <a:p>
            <a:pPr lvl="0"/>
            <a:r>
              <a:rPr lang="en-US" dirty="0"/>
              <a:t>Presentation/demo due on COB next Weds. Thurs/Friday</a:t>
            </a:r>
          </a:p>
          <a:p>
            <a:pPr lvl="0"/>
            <a:r>
              <a:rPr lang="en-US" dirty="0"/>
              <a:t>Name COB tomorrow: Dr. </a:t>
            </a:r>
            <a:r>
              <a:rPr lang="en-US" dirty="0" err="1"/>
              <a:t>Annet</a:t>
            </a:r>
            <a:r>
              <a:rPr lang="en-US" dirty="0"/>
              <a:t> Fischer, John </a:t>
            </a:r>
            <a:r>
              <a:rPr lang="en-US" dirty="0" err="1"/>
              <a:t>Lippsmeyer</a:t>
            </a:r>
            <a:r>
              <a:rPr lang="en-US" dirty="0"/>
              <a:t> technical/mission perspectives; present in Analytic; TJ talk to </a:t>
            </a:r>
            <a:r>
              <a:rPr lang="en-US" dirty="0" err="1"/>
              <a:t>Annet</a:t>
            </a:r>
            <a:r>
              <a:rPr lang="en-US" dirty="0"/>
              <a:t>; Bruce: Bryan Norton</a:t>
            </a:r>
          </a:p>
          <a:p>
            <a:pPr lvl="0"/>
            <a:r>
              <a:rPr lang="en-US" dirty="0"/>
              <a:t>Damien’s sentiment/toxicity (in speech) for customer using Watson AI tools</a:t>
            </a:r>
          </a:p>
          <a:p>
            <a:pPr lvl="0"/>
            <a:r>
              <a:rPr lang="en-US" dirty="0"/>
              <a:t>Speed to analysis</a:t>
            </a:r>
          </a:p>
          <a:p>
            <a:pPr lvl="0"/>
            <a:r>
              <a:rPr lang="en-US" dirty="0"/>
              <a:t>Assess content design for radicalization</a:t>
            </a:r>
          </a:p>
          <a:p>
            <a:pPr lvl="0"/>
            <a:r>
              <a:rPr lang="en-US" dirty="0"/>
              <a:t>“Discovery” unknown knowns</a:t>
            </a:r>
          </a:p>
          <a:p>
            <a:pPr lvl="0"/>
            <a:r>
              <a:rPr lang="en-US" dirty="0"/>
              <a:t>Open analysis</a:t>
            </a:r>
          </a:p>
          <a:p>
            <a:pPr lvl="0"/>
            <a:r>
              <a:rPr lang="en-US" dirty="0" err="1"/>
              <a:t>Cellex</a:t>
            </a:r>
            <a:r>
              <a:rPr lang="en-US" dirty="0"/>
              <a:t>- x identification correlation with language modeling; collectors same person from different media (“same score to different aspects of selectors talking”; any methodology for vectorizing text and performing comparison- GPT3 would be good at this, e.g. text that looks like </a:t>
            </a:r>
            <a:r>
              <a:rPr lang="en-US" dirty="0" err="1"/>
              <a:t>Lemmorix</a:t>
            </a:r>
            <a:r>
              <a:rPr lang="en-US" dirty="0"/>
              <a:t>; NN similarity of comparison; low cost with Python library SMS messages low hanging fruit; phone number and parties themselves</a:t>
            </a:r>
          </a:p>
          <a:p>
            <a:pPr lvl="0"/>
            <a:r>
              <a:rPr lang="en-US" dirty="0"/>
              <a:t>Persona Identification; campaign identification pos/neg or disinformation (DOMEX)</a:t>
            </a:r>
          </a:p>
          <a:p>
            <a:pPr lvl="0"/>
            <a:r>
              <a:rPr lang="en-US" dirty="0"/>
              <a:t>We do MVP.</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C18572F9-172D-43FB-839E-E94CC5EA8A8D}" type="slidenum">
              <a:rPr lang="en-US" smtClean="0"/>
              <a:t>‹#›</a:t>
            </a:fld>
            <a:endParaRPr lang="en-US"/>
          </a:p>
        </p:txBody>
      </p:sp>
    </p:spTree>
    <p:extLst>
      <p:ext uri="{BB962C8B-B14F-4D97-AF65-F5344CB8AC3E}">
        <p14:creationId xmlns:p14="http://schemas.microsoft.com/office/powerpoint/2010/main" val="1385675703"/>
      </p:ext>
    </p:extLst>
  </p:cSld>
  <p:clrMap bg1="lt1" tx1="dk1" bg2="lt2" tx2="dk2" accent1="accent1" accent2="accent2" accent3="accent3" accent4="accent4" accent5="accent5" accent6="accent6" hlink="hlink" folHlink="folHlink"/>
  <p:notesStyle>
    <a:lvl1pPr marL="0" algn="l" defTabSz="1218987" rtl="0" eaLnBrk="1" latinLnBrk="0" hangingPunct="1">
      <a:defRPr sz="1200" kern="1200">
        <a:solidFill>
          <a:schemeClr val="tx1"/>
        </a:solidFill>
        <a:latin typeface="+mn-lt"/>
        <a:ea typeface="+mn-ea"/>
        <a:cs typeface="+mn-cs"/>
      </a:defRPr>
    </a:lvl1pPr>
    <a:lvl2pPr marL="609493" algn="l" defTabSz="1218987" rtl="0" eaLnBrk="1" latinLnBrk="0" hangingPunct="1">
      <a:defRPr sz="1200" kern="1200">
        <a:solidFill>
          <a:schemeClr val="tx1"/>
        </a:solidFill>
        <a:latin typeface="+mn-lt"/>
        <a:ea typeface="+mn-ea"/>
        <a:cs typeface="+mn-cs"/>
      </a:defRPr>
    </a:lvl2pPr>
    <a:lvl3pPr marL="1218987" algn="l" defTabSz="1218987" rtl="0" eaLnBrk="1" latinLnBrk="0" hangingPunct="1">
      <a:defRPr sz="1200" kern="1200">
        <a:solidFill>
          <a:schemeClr val="tx1"/>
        </a:solidFill>
        <a:latin typeface="+mn-lt"/>
        <a:ea typeface="+mn-ea"/>
        <a:cs typeface="+mn-cs"/>
      </a:defRPr>
    </a:lvl3pPr>
    <a:lvl4pPr marL="1828480" algn="l" defTabSz="1218987" rtl="0" eaLnBrk="1" latinLnBrk="0" hangingPunct="1">
      <a:defRPr sz="1200" kern="1200">
        <a:solidFill>
          <a:schemeClr val="tx1"/>
        </a:solidFill>
        <a:latin typeface="+mn-lt"/>
        <a:ea typeface="+mn-ea"/>
        <a:cs typeface="+mn-cs"/>
      </a:defRPr>
    </a:lvl4pPr>
    <a:lvl5pPr marL="2437973" algn="l" defTabSz="1218987" rtl="0" eaLnBrk="1" latinLnBrk="0" hangingPunct="1">
      <a:defRPr sz="12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Text Placeholder 14"/>
          <p:cNvSpPr>
            <a:spLocks noGrp="1"/>
          </p:cNvSpPr>
          <p:nvPr>
            <p:ph type="body" sz="quarter" idx="10" hasCustomPrompt="1"/>
          </p:nvPr>
        </p:nvSpPr>
        <p:spPr bwMode="white">
          <a:xfrm>
            <a:off x="901809" y="3378123"/>
            <a:ext cx="10842516" cy="262443"/>
          </a:xfrm>
          <a:prstGeom prst="rect">
            <a:avLst/>
          </a:prstGeom>
        </p:spPr>
        <p:txBody>
          <a:bodyPr lIns="0" tIns="0" rIns="0" bIns="0"/>
          <a:lstStyle>
            <a:lvl1pPr marL="0" indent="0">
              <a:buNone/>
              <a:defRPr sz="1900">
                <a:solidFill>
                  <a:schemeClr val="bg1"/>
                </a:solidFill>
                <a:latin typeface="Arial Narrow" panose="020B0606020202030204" pitchFamily="34" charset="0"/>
              </a:defRPr>
            </a:lvl1pPr>
          </a:lstStyle>
          <a:p>
            <a:pPr lvl="0"/>
            <a:r>
              <a:rPr lang="en-US" dirty="0"/>
              <a:t>Office/Presenter</a:t>
            </a:r>
          </a:p>
        </p:txBody>
      </p:sp>
      <p:sp>
        <p:nvSpPr>
          <p:cNvPr id="16" name="Text Placeholder 14"/>
          <p:cNvSpPr>
            <a:spLocks noGrp="1"/>
          </p:cNvSpPr>
          <p:nvPr>
            <p:ph type="body" sz="quarter" idx="11" hasCustomPrompt="1"/>
          </p:nvPr>
        </p:nvSpPr>
        <p:spPr bwMode="white">
          <a:xfrm>
            <a:off x="901809" y="3749450"/>
            <a:ext cx="10842516" cy="164952"/>
          </a:xfrm>
          <a:prstGeom prst="rect">
            <a:avLst/>
          </a:prstGeom>
        </p:spPr>
        <p:txBody>
          <a:bodyPr lIns="0" tIns="0" rIns="0" bIns="0"/>
          <a:lstStyle>
            <a:lvl1pPr marL="0" indent="0">
              <a:buNone/>
              <a:defRPr sz="1600">
                <a:solidFill>
                  <a:schemeClr val="bg1"/>
                </a:solidFill>
                <a:latin typeface="Arial Narrow" panose="020B0606020202030204" pitchFamily="34" charset="0"/>
              </a:defRPr>
            </a:lvl1pPr>
          </a:lstStyle>
          <a:p>
            <a:pPr lvl="0"/>
            <a:r>
              <a:rPr lang="en-US" dirty="0"/>
              <a:t>00 MON YEAR</a:t>
            </a:r>
          </a:p>
        </p:txBody>
      </p:sp>
      <p:sp>
        <p:nvSpPr>
          <p:cNvPr id="9" name="Text Placeholder 3"/>
          <p:cNvSpPr>
            <a:spLocks noGrp="1"/>
          </p:cNvSpPr>
          <p:nvPr>
            <p:ph type="body" sz="quarter" idx="18" hasCustomPrompt="1"/>
          </p:nvPr>
        </p:nvSpPr>
        <p:spPr>
          <a:xfrm>
            <a:off x="608012" y="6496050"/>
            <a:ext cx="5486401" cy="142875"/>
          </a:xfrm>
          <a:prstGeom prst="rect">
            <a:avLst/>
          </a:prstGeom>
        </p:spPr>
        <p:txBody>
          <a:bodyPr lIns="0" tIns="0" rIns="0" bIns="0"/>
          <a:lstStyle>
            <a:lvl1pPr marL="0" indent="0">
              <a:buNone/>
              <a:defRPr sz="1200" cap="all" spc="190" baseline="0">
                <a:solidFill>
                  <a:srgbClr val="808080"/>
                </a:solidFill>
                <a:latin typeface="+mn-lt"/>
              </a:defRPr>
            </a:lvl1pPr>
          </a:lstStyle>
          <a:p>
            <a:pPr lvl="0"/>
            <a:r>
              <a:rPr lang="en-US" dirty="0"/>
              <a:t>unclassified</a:t>
            </a:r>
          </a:p>
        </p:txBody>
      </p:sp>
      <p:sp>
        <p:nvSpPr>
          <p:cNvPr id="10" name="Text Placeholder 5"/>
          <p:cNvSpPr>
            <a:spLocks noGrp="1"/>
          </p:cNvSpPr>
          <p:nvPr>
            <p:ph type="body" sz="quarter" idx="19" hasCustomPrompt="1"/>
          </p:nvPr>
        </p:nvSpPr>
        <p:spPr bwMode="white">
          <a:xfrm>
            <a:off x="6094413" y="409574"/>
            <a:ext cx="5486400" cy="133351"/>
          </a:xfrm>
          <a:prstGeom prst="rect">
            <a:avLst/>
          </a:prstGeom>
        </p:spPr>
        <p:txBody>
          <a:bodyPr lIns="0" tIns="0" rIns="0" bIns="0"/>
          <a:lstStyle>
            <a:lvl1pPr marL="0" indent="0" algn="r">
              <a:buNone/>
              <a:defRPr sz="1200" cap="all" spc="190" baseline="0">
                <a:solidFill>
                  <a:schemeClr val="bg1"/>
                </a:solidFill>
              </a:defRPr>
            </a:lvl1pPr>
          </a:lstStyle>
          <a:p>
            <a:pPr lvl="0"/>
            <a:r>
              <a:rPr lang="en-US" dirty="0"/>
              <a:t>unclassified</a:t>
            </a:r>
          </a:p>
        </p:txBody>
      </p:sp>
      <p:sp>
        <p:nvSpPr>
          <p:cNvPr id="3" name="Text Placeholder 2"/>
          <p:cNvSpPr>
            <a:spLocks noGrp="1"/>
          </p:cNvSpPr>
          <p:nvPr>
            <p:ph type="body" sz="quarter" idx="20" hasCustomPrompt="1"/>
          </p:nvPr>
        </p:nvSpPr>
        <p:spPr>
          <a:xfrm>
            <a:off x="901809" y="4590081"/>
            <a:ext cx="10842516" cy="412305"/>
          </a:xfrm>
          <a:prstGeom prst="rect">
            <a:avLst/>
          </a:prstGeom>
        </p:spPr>
        <p:txBody>
          <a:bodyPr lIns="0" tIns="0" rIns="0" bIns="0"/>
          <a:lstStyle>
            <a:lvl1pPr marL="0" indent="0">
              <a:buNone/>
              <a:defRPr sz="3200" b="1" cap="all" baseline="0">
                <a:solidFill>
                  <a:srgbClr val="82767D"/>
                </a:solidFill>
                <a:latin typeface="Arial Narrow" panose="020B0606020202030204" pitchFamily="34" charset="0"/>
              </a:defRPr>
            </a:lvl1pPr>
          </a:lstStyle>
          <a:p>
            <a:pPr lvl="0"/>
            <a:r>
              <a:rPr lang="en-US" dirty="0"/>
              <a:t>Title All Caps, Arial NARROW Bold, 28-32 PT</a:t>
            </a:r>
          </a:p>
        </p:txBody>
      </p:sp>
      <p:sp>
        <p:nvSpPr>
          <p:cNvPr id="5" name="Text Placeholder 4"/>
          <p:cNvSpPr>
            <a:spLocks noGrp="1"/>
          </p:cNvSpPr>
          <p:nvPr>
            <p:ph type="body" sz="quarter" idx="21"/>
          </p:nvPr>
        </p:nvSpPr>
        <p:spPr>
          <a:xfrm>
            <a:off x="2368062" y="5092219"/>
            <a:ext cx="9376263" cy="206964"/>
          </a:xfrm>
          <a:prstGeom prst="rect">
            <a:avLst/>
          </a:prstGeom>
        </p:spPr>
        <p:txBody>
          <a:bodyPr lIns="0" tIns="0" rIns="0" bIns="0"/>
          <a:lstStyle>
            <a:lvl1pPr marL="0" indent="0">
              <a:buNone/>
              <a:defRPr sz="1900" baseline="0">
                <a:solidFill>
                  <a:srgbClr val="808080"/>
                </a:solidFill>
                <a:latin typeface="Arial Narrow" panose="020B0606020202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19" name="TextBox 18"/>
          <p:cNvSpPr txBox="1"/>
          <p:nvPr userDrawn="1"/>
        </p:nvSpPr>
        <p:spPr bwMode="white">
          <a:xfrm>
            <a:off x="901809" y="2883675"/>
            <a:ext cx="11287016" cy="507815"/>
          </a:xfrm>
          <a:prstGeom prst="rect">
            <a:avLst/>
          </a:prstGeom>
          <a:noFill/>
        </p:spPr>
        <p:txBody>
          <a:bodyPr wrap="square" lIns="0" tIns="45712" rIns="91424" bIns="45712" rtlCol="0">
            <a:spAutoFit/>
          </a:bodyPr>
          <a:lstStyle/>
          <a:p>
            <a:r>
              <a:rPr lang="en-US" sz="2700" b="1" cap="all" dirty="0">
                <a:solidFill>
                  <a:schemeClr val="bg1"/>
                </a:solidFill>
                <a:latin typeface="Arial Narrow" pitchFamily="34" charset="0"/>
              </a:rPr>
              <a:t>DEFENSE INTELLIGENCE AGENCY</a:t>
            </a:r>
          </a:p>
        </p:txBody>
      </p:sp>
      <p:sp>
        <p:nvSpPr>
          <p:cNvPr id="12" name="Text Placeholder 10"/>
          <p:cNvSpPr>
            <a:spLocks noGrp="1"/>
          </p:cNvSpPr>
          <p:nvPr>
            <p:ph type="body" sz="quarter" idx="23" hasCustomPrompt="1"/>
          </p:nvPr>
        </p:nvSpPr>
        <p:spPr>
          <a:xfrm>
            <a:off x="1640254" y="5544275"/>
            <a:ext cx="4219575" cy="145325"/>
          </a:xfrm>
          <a:prstGeom prst="rect">
            <a:avLst/>
          </a:prstGeom>
        </p:spPr>
        <p:txBody>
          <a:bodyPr lIns="0" tIns="0" rIns="0" bIns="0"/>
          <a:lstStyle>
            <a:lvl1pPr marL="0" indent="0">
              <a:lnSpc>
                <a:spcPts val="1160"/>
              </a:lnSpc>
              <a:spcBef>
                <a:spcPts val="0"/>
              </a:spcBef>
              <a:buNone/>
              <a:defRPr sz="900" baseline="0">
                <a:solidFill>
                  <a:srgbClr val="808080"/>
                </a:solidFill>
                <a:latin typeface="Calibri Light" panose="020F0302020204030204" pitchFamily="34" charset="0"/>
              </a:defRPr>
            </a:lvl1pPr>
          </a:lstStyle>
          <a:p>
            <a:pPr lvl="0"/>
            <a:r>
              <a:rPr lang="en-US" dirty="0"/>
              <a:t>XXXXXXXX</a:t>
            </a:r>
          </a:p>
        </p:txBody>
      </p:sp>
      <p:sp>
        <p:nvSpPr>
          <p:cNvPr id="14" name="Text Placeholder 10"/>
          <p:cNvSpPr>
            <a:spLocks noGrp="1"/>
          </p:cNvSpPr>
          <p:nvPr>
            <p:ph type="body" sz="quarter" idx="25" hasCustomPrompt="1"/>
          </p:nvPr>
        </p:nvSpPr>
        <p:spPr>
          <a:xfrm>
            <a:off x="1640253" y="5688833"/>
            <a:ext cx="4219575" cy="145325"/>
          </a:xfrm>
          <a:prstGeom prst="rect">
            <a:avLst/>
          </a:prstGeom>
        </p:spPr>
        <p:txBody>
          <a:bodyPr lIns="0" tIns="0" rIns="0" bIns="0"/>
          <a:lstStyle>
            <a:lvl1pPr marL="0" indent="0">
              <a:lnSpc>
                <a:spcPts val="1160"/>
              </a:lnSpc>
              <a:spcBef>
                <a:spcPts val="0"/>
              </a:spcBef>
              <a:buNone/>
              <a:defRPr sz="900" baseline="0">
                <a:solidFill>
                  <a:srgbClr val="808080"/>
                </a:solidFill>
                <a:latin typeface="Calibri Light" panose="020F0302020204030204" pitchFamily="34" charset="0"/>
              </a:defRPr>
            </a:lvl1pPr>
          </a:lstStyle>
          <a:p>
            <a:pPr lvl="0"/>
            <a:r>
              <a:rPr lang="en-US" dirty="0"/>
              <a:t>XXXXXXXX</a:t>
            </a:r>
          </a:p>
        </p:txBody>
      </p:sp>
      <p:sp>
        <p:nvSpPr>
          <p:cNvPr id="17" name="Text Placeholder 10"/>
          <p:cNvSpPr>
            <a:spLocks noGrp="1"/>
          </p:cNvSpPr>
          <p:nvPr>
            <p:ph type="body" sz="quarter" idx="26" hasCustomPrompt="1"/>
          </p:nvPr>
        </p:nvSpPr>
        <p:spPr>
          <a:xfrm>
            <a:off x="1640253" y="5841973"/>
            <a:ext cx="4219575" cy="145325"/>
          </a:xfrm>
          <a:prstGeom prst="rect">
            <a:avLst/>
          </a:prstGeom>
        </p:spPr>
        <p:txBody>
          <a:bodyPr lIns="0" tIns="0" rIns="0" bIns="0"/>
          <a:lstStyle>
            <a:lvl1pPr marL="0" indent="0">
              <a:lnSpc>
                <a:spcPts val="1160"/>
              </a:lnSpc>
              <a:spcBef>
                <a:spcPts val="0"/>
              </a:spcBef>
              <a:buNone/>
              <a:defRPr sz="900" baseline="0">
                <a:solidFill>
                  <a:srgbClr val="808080"/>
                </a:solidFill>
                <a:latin typeface="Calibri Light" panose="020F0302020204030204" pitchFamily="34" charset="0"/>
              </a:defRPr>
            </a:lvl1pPr>
          </a:lstStyle>
          <a:p>
            <a:pPr lvl="0"/>
            <a:r>
              <a:rPr lang="en-US" dirty="0"/>
              <a:t>XXXXXXXX</a:t>
            </a:r>
          </a:p>
        </p:txBody>
      </p:sp>
    </p:spTree>
    <p:extLst>
      <p:ext uri="{BB962C8B-B14F-4D97-AF65-F5344CB8AC3E}">
        <p14:creationId xmlns:p14="http://schemas.microsoft.com/office/powerpoint/2010/main" val="123697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9" name="Text Placeholder 21"/>
          <p:cNvSpPr>
            <a:spLocks noGrp="1"/>
          </p:cNvSpPr>
          <p:nvPr>
            <p:ph type="body" sz="quarter" idx="14" hasCustomPrompt="1"/>
          </p:nvPr>
        </p:nvSpPr>
        <p:spPr bwMode="black">
          <a:xfrm>
            <a:off x="68754" y="6640770"/>
            <a:ext cx="5486400" cy="165432"/>
          </a:xfrm>
          <a:prstGeom prst="rect">
            <a:avLst/>
          </a:prstGeom>
        </p:spPr>
        <p:txBody>
          <a:bodyPr lIns="0" tIns="0" rIns="0" bIns="0"/>
          <a:lstStyle>
            <a:lvl1pPr marL="0" indent="0">
              <a:buNone/>
              <a:defRPr sz="1200" cap="all" spc="190" baseline="0">
                <a:solidFill>
                  <a:schemeClr val="bg1"/>
                </a:solidFill>
                <a:latin typeface="+mn-lt"/>
              </a:defRPr>
            </a:lvl1pPr>
          </a:lstStyle>
          <a:p>
            <a:pPr lvl="0"/>
            <a:r>
              <a:rPr lang="en-US" dirty="0"/>
              <a:t>CLASSIFICATION</a:t>
            </a:r>
          </a:p>
        </p:txBody>
      </p:sp>
      <p:sp>
        <p:nvSpPr>
          <p:cNvPr id="10" name="Text Placeholder 23"/>
          <p:cNvSpPr>
            <a:spLocks noGrp="1"/>
          </p:cNvSpPr>
          <p:nvPr>
            <p:ph type="body" sz="quarter" idx="15" hasCustomPrompt="1"/>
          </p:nvPr>
        </p:nvSpPr>
        <p:spPr bwMode="black">
          <a:xfrm>
            <a:off x="6613183" y="86067"/>
            <a:ext cx="5486400" cy="178644"/>
          </a:xfrm>
          <a:prstGeom prst="rect">
            <a:avLst/>
          </a:prstGeom>
        </p:spPr>
        <p:txBody>
          <a:bodyPr lIns="0" tIns="0" rIns="0" bIns="0"/>
          <a:lstStyle>
            <a:lvl1pPr marL="0" indent="0" algn="r">
              <a:buNone/>
              <a:defRPr lang="en-US" sz="1200" kern="1200" cap="all" spc="190" baseline="0" dirty="0">
                <a:solidFill>
                  <a:srgbClr val="82767D"/>
                </a:solidFill>
                <a:latin typeface="+mn-lt"/>
                <a:ea typeface="+mn-ea"/>
                <a:cs typeface="+mn-cs"/>
              </a:defRPr>
            </a:lvl1pPr>
          </a:lstStyle>
          <a:p>
            <a:pPr lvl="0"/>
            <a:r>
              <a:rPr lang="en-US" dirty="0"/>
              <a:t>classification</a:t>
            </a:r>
          </a:p>
        </p:txBody>
      </p:sp>
    </p:spTree>
    <p:extLst>
      <p:ext uri="{BB962C8B-B14F-4D97-AF65-F5344CB8AC3E}">
        <p14:creationId xmlns:p14="http://schemas.microsoft.com/office/powerpoint/2010/main" val="934885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FDO">
    <p:spTree>
      <p:nvGrpSpPr>
        <p:cNvPr id="1" name=""/>
        <p:cNvGrpSpPr/>
        <p:nvPr/>
      </p:nvGrpSpPr>
      <p:grpSpPr>
        <a:xfrm>
          <a:off x="0" y="0"/>
          <a:ext cx="0" cy="0"/>
          <a:chOff x="0" y="0"/>
          <a:chExt cx="0" cy="0"/>
        </a:xfrm>
      </p:grpSpPr>
      <p:sp>
        <p:nvSpPr>
          <p:cNvPr id="15" name="Text Placeholder 14"/>
          <p:cNvSpPr>
            <a:spLocks noGrp="1"/>
          </p:cNvSpPr>
          <p:nvPr>
            <p:ph type="body" sz="quarter" idx="10" hasCustomPrompt="1"/>
          </p:nvPr>
        </p:nvSpPr>
        <p:spPr bwMode="white">
          <a:xfrm>
            <a:off x="901809" y="3378123"/>
            <a:ext cx="10842516" cy="262443"/>
          </a:xfrm>
          <a:prstGeom prst="rect">
            <a:avLst/>
          </a:prstGeom>
        </p:spPr>
        <p:txBody>
          <a:bodyPr lIns="0" tIns="0" rIns="0" bIns="0"/>
          <a:lstStyle>
            <a:lvl1pPr marL="0" indent="0">
              <a:buNone/>
              <a:defRPr sz="1900">
                <a:solidFill>
                  <a:schemeClr val="bg1"/>
                </a:solidFill>
                <a:latin typeface="Arial Narrow" panose="020B0606020202030204" pitchFamily="34" charset="0"/>
              </a:defRPr>
            </a:lvl1pPr>
          </a:lstStyle>
          <a:p>
            <a:pPr lvl="0"/>
            <a:r>
              <a:rPr lang="en-US" dirty="0"/>
              <a:t>Office/Presenter</a:t>
            </a:r>
          </a:p>
        </p:txBody>
      </p:sp>
      <p:sp>
        <p:nvSpPr>
          <p:cNvPr id="16" name="Text Placeholder 14"/>
          <p:cNvSpPr>
            <a:spLocks noGrp="1"/>
          </p:cNvSpPr>
          <p:nvPr>
            <p:ph type="body" sz="quarter" idx="11" hasCustomPrompt="1"/>
          </p:nvPr>
        </p:nvSpPr>
        <p:spPr bwMode="white">
          <a:xfrm>
            <a:off x="901809" y="3749450"/>
            <a:ext cx="10842516" cy="164952"/>
          </a:xfrm>
          <a:prstGeom prst="rect">
            <a:avLst/>
          </a:prstGeom>
        </p:spPr>
        <p:txBody>
          <a:bodyPr lIns="0" tIns="0" rIns="0" bIns="0"/>
          <a:lstStyle>
            <a:lvl1pPr marL="0" indent="0">
              <a:buNone/>
              <a:defRPr sz="1600">
                <a:solidFill>
                  <a:schemeClr val="bg1"/>
                </a:solidFill>
                <a:latin typeface="Arial Narrow" panose="020B0606020202030204" pitchFamily="34" charset="0"/>
              </a:defRPr>
            </a:lvl1pPr>
          </a:lstStyle>
          <a:p>
            <a:pPr lvl="0"/>
            <a:r>
              <a:rPr lang="en-US" dirty="0"/>
              <a:t>00 MON YEAR</a:t>
            </a:r>
          </a:p>
        </p:txBody>
      </p:sp>
      <p:sp>
        <p:nvSpPr>
          <p:cNvPr id="9" name="Text Placeholder 3"/>
          <p:cNvSpPr>
            <a:spLocks noGrp="1"/>
          </p:cNvSpPr>
          <p:nvPr>
            <p:ph type="body" sz="quarter" idx="18" hasCustomPrompt="1"/>
          </p:nvPr>
        </p:nvSpPr>
        <p:spPr>
          <a:xfrm>
            <a:off x="608012" y="6496050"/>
            <a:ext cx="5486401" cy="142875"/>
          </a:xfrm>
          <a:prstGeom prst="rect">
            <a:avLst/>
          </a:prstGeom>
        </p:spPr>
        <p:txBody>
          <a:bodyPr lIns="0" tIns="0" rIns="0" bIns="0"/>
          <a:lstStyle>
            <a:lvl1pPr marL="0" indent="0">
              <a:buNone/>
              <a:defRPr sz="1200" cap="all" spc="190" baseline="0">
                <a:solidFill>
                  <a:srgbClr val="808080"/>
                </a:solidFill>
                <a:latin typeface="+mn-lt"/>
              </a:defRPr>
            </a:lvl1pPr>
          </a:lstStyle>
          <a:p>
            <a:pPr lvl="0"/>
            <a:r>
              <a:rPr lang="en-US" dirty="0"/>
              <a:t>classification</a:t>
            </a:r>
          </a:p>
        </p:txBody>
      </p:sp>
      <p:sp>
        <p:nvSpPr>
          <p:cNvPr id="10" name="Text Placeholder 5"/>
          <p:cNvSpPr>
            <a:spLocks noGrp="1"/>
          </p:cNvSpPr>
          <p:nvPr>
            <p:ph type="body" sz="quarter" idx="19" hasCustomPrompt="1"/>
          </p:nvPr>
        </p:nvSpPr>
        <p:spPr bwMode="white">
          <a:xfrm>
            <a:off x="6094413" y="409574"/>
            <a:ext cx="5486400" cy="133351"/>
          </a:xfrm>
          <a:prstGeom prst="rect">
            <a:avLst/>
          </a:prstGeom>
        </p:spPr>
        <p:txBody>
          <a:bodyPr lIns="0" tIns="0" rIns="0" bIns="0"/>
          <a:lstStyle>
            <a:lvl1pPr marL="0" indent="0" algn="r">
              <a:buNone/>
              <a:defRPr sz="1200" cap="all" spc="190" baseline="0">
                <a:solidFill>
                  <a:schemeClr val="bg1"/>
                </a:solidFill>
              </a:defRPr>
            </a:lvl1pPr>
          </a:lstStyle>
          <a:p>
            <a:pPr lvl="0"/>
            <a:r>
              <a:rPr lang="en-US" dirty="0"/>
              <a:t>classification</a:t>
            </a:r>
          </a:p>
        </p:txBody>
      </p:sp>
      <p:sp>
        <p:nvSpPr>
          <p:cNvPr id="3" name="Text Placeholder 2"/>
          <p:cNvSpPr>
            <a:spLocks noGrp="1"/>
          </p:cNvSpPr>
          <p:nvPr>
            <p:ph type="body" sz="quarter" idx="20" hasCustomPrompt="1"/>
          </p:nvPr>
        </p:nvSpPr>
        <p:spPr>
          <a:xfrm>
            <a:off x="901809" y="4590081"/>
            <a:ext cx="10842516" cy="412305"/>
          </a:xfrm>
          <a:prstGeom prst="rect">
            <a:avLst/>
          </a:prstGeom>
        </p:spPr>
        <p:txBody>
          <a:bodyPr lIns="0" tIns="0" rIns="0" bIns="0"/>
          <a:lstStyle>
            <a:lvl1pPr marL="0" indent="0">
              <a:buNone/>
              <a:defRPr sz="3200" b="1" cap="all" baseline="0">
                <a:solidFill>
                  <a:srgbClr val="82767D"/>
                </a:solidFill>
                <a:latin typeface="Arial Narrow" panose="020B0606020202030204" pitchFamily="34" charset="0"/>
              </a:defRPr>
            </a:lvl1pPr>
          </a:lstStyle>
          <a:p>
            <a:pPr lvl="0"/>
            <a:r>
              <a:rPr lang="en-US" dirty="0"/>
              <a:t>Title All Caps, Arial NARROW Bold, 28-32 PT</a:t>
            </a:r>
          </a:p>
        </p:txBody>
      </p:sp>
      <p:sp>
        <p:nvSpPr>
          <p:cNvPr id="19" name="TextBox 18"/>
          <p:cNvSpPr txBox="1"/>
          <p:nvPr userDrawn="1"/>
        </p:nvSpPr>
        <p:spPr bwMode="white">
          <a:xfrm>
            <a:off x="901809" y="2883675"/>
            <a:ext cx="11287016" cy="507815"/>
          </a:xfrm>
          <a:prstGeom prst="rect">
            <a:avLst/>
          </a:prstGeom>
          <a:noFill/>
        </p:spPr>
        <p:txBody>
          <a:bodyPr wrap="square" lIns="0" tIns="45712" rIns="91424" bIns="45712" rtlCol="0">
            <a:spAutoFit/>
          </a:bodyPr>
          <a:lstStyle/>
          <a:p>
            <a:r>
              <a:rPr lang="en-US" sz="2700" b="1" cap="all" dirty="0">
                <a:solidFill>
                  <a:schemeClr val="bg1"/>
                </a:solidFill>
                <a:latin typeface="Arial Narrow" pitchFamily="34" charset="0"/>
              </a:rPr>
              <a:t>DEFENSE INTELLIGENCE AGENCY</a:t>
            </a:r>
          </a:p>
        </p:txBody>
      </p:sp>
      <p:sp>
        <p:nvSpPr>
          <p:cNvPr id="12" name="Text Placeholder 10"/>
          <p:cNvSpPr>
            <a:spLocks noGrp="1"/>
          </p:cNvSpPr>
          <p:nvPr>
            <p:ph type="body" sz="quarter" idx="23" hasCustomPrompt="1"/>
          </p:nvPr>
        </p:nvSpPr>
        <p:spPr>
          <a:xfrm>
            <a:off x="1640254" y="5544275"/>
            <a:ext cx="4219575" cy="145325"/>
          </a:xfrm>
          <a:prstGeom prst="rect">
            <a:avLst/>
          </a:prstGeom>
        </p:spPr>
        <p:txBody>
          <a:bodyPr lIns="0" tIns="0" rIns="0" bIns="0"/>
          <a:lstStyle>
            <a:lvl1pPr marL="0" indent="0">
              <a:lnSpc>
                <a:spcPts val="1160"/>
              </a:lnSpc>
              <a:spcBef>
                <a:spcPts val="0"/>
              </a:spcBef>
              <a:buNone/>
              <a:defRPr sz="900" baseline="0">
                <a:solidFill>
                  <a:srgbClr val="808080"/>
                </a:solidFill>
                <a:latin typeface="Calibri Light" panose="020F0302020204030204" pitchFamily="34" charset="0"/>
              </a:defRPr>
            </a:lvl1pPr>
          </a:lstStyle>
          <a:p>
            <a:pPr lvl="0"/>
            <a:r>
              <a:rPr lang="en-US" dirty="0"/>
              <a:t>XXXXXXXX</a:t>
            </a:r>
          </a:p>
        </p:txBody>
      </p:sp>
      <p:sp>
        <p:nvSpPr>
          <p:cNvPr id="14" name="Text Placeholder 10"/>
          <p:cNvSpPr>
            <a:spLocks noGrp="1"/>
          </p:cNvSpPr>
          <p:nvPr>
            <p:ph type="body" sz="quarter" idx="25" hasCustomPrompt="1"/>
          </p:nvPr>
        </p:nvSpPr>
        <p:spPr>
          <a:xfrm>
            <a:off x="1640253" y="5688833"/>
            <a:ext cx="4219575" cy="145325"/>
          </a:xfrm>
          <a:prstGeom prst="rect">
            <a:avLst/>
          </a:prstGeom>
        </p:spPr>
        <p:txBody>
          <a:bodyPr lIns="0" tIns="0" rIns="0" bIns="0"/>
          <a:lstStyle>
            <a:lvl1pPr marL="0" indent="0">
              <a:lnSpc>
                <a:spcPts val="1160"/>
              </a:lnSpc>
              <a:spcBef>
                <a:spcPts val="0"/>
              </a:spcBef>
              <a:buNone/>
              <a:defRPr sz="900" baseline="0">
                <a:solidFill>
                  <a:srgbClr val="808080"/>
                </a:solidFill>
                <a:latin typeface="Calibri Light" panose="020F0302020204030204" pitchFamily="34" charset="0"/>
              </a:defRPr>
            </a:lvl1pPr>
          </a:lstStyle>
          <a:p>
            <a:pPr lvl="0"/>
            <a:r>
              <a:rPr lang="en-US" dirty="0"/>
              <a:t>XXXXXXXX</a:t>
            </a:r>
          </a:p>
        </p:txBody>
      </p:sp>
      <p:sp>
        <p:nvSpPr>
          <p:cNvPr id="17" name="Text Placeholder 10"/>
          <p:cNvSpPr>
            <a:spLocks noGrp="1"/>
          </p:cNvSpPr>
          <p:nvPr>
            <p:ph type="body" sz="quarter" idx="26" hasCustomPrompt="1"/>
          </p:nvPr>
        </p:nvSpPr>
        <p:spPr>
          <a:xfrm>
            <a:off x="1640253" y="5841973"/>
            <a:ext cx="4219575" cy="145325"/>
          </a:xfrm>
          <a:prstGeom prst="rect">
            <a:avLst/>
          </a:prstGeom>
        </p:spPr>
        <p:txBody>
          <a:bodyPr lIns="0" tIns="0" rIns="0" bIns="0"/>
          <a:lstStyle>
            <a:lvl1pPr marL="0" indent="0">
              <a:lnSpc>
                <a:spcPts val="1160"/>
              </a:lnSpc>
              <a:spcBef>
                <a:spcPts val="0"/>
              </a:spcBef>
              <a:buNone/>
              <a:defRPr sz="900" baseline="0">
                <a:solidFill>
                  <a:srgbClr val="808080"/>
                </a:solidFill>
                <a:latin typeface="Calibri Light" panose="020F0302020204030204" pitchFamily="34" charset="0"/>
              </a:defRPr>
            </a:lvl1pPr>
          </a:lstStyle>
          <a:p>
            <a:pPr lvl="0"/>
            <a:r>
              <a:rPr lang="en-US" dirty="0"/>
              <a:t>XXXXXXXX</a:t>
            </a:r>
          </a:p>
        </p:txBody>
      </p:sp>
      <p:sp>
        <p:nvSpPr>
          <p:cNvPr id="20" name="Text Placeholder 10"/>
          <p:cNvSpPr>
            <a:spLocks noGrp="1"/>
          </p:cNvSpPr>
          <p:nvPr>
            <p:ph type="body" sz="quarter" idx="28" hasCustomPrompt="1"/>
          </p:nvPr>
        </p:nvSpPr>
        <p:spPr>
          <a:xfrm>
            <a:off x="914400" y="5994374"/>
            <a:ext cx="4941520" cy="125072"/>
          </a:xfrm>
          <a:prstGeom prst="rect">
            <a:avLst/>
          </a:prstGeom>
        </p:spPr>
        <p:txBody>
          <a:bodyPr lIns="0" tIns="0" rIns="0" bIns="0"/>
          <a:lstStyle>
            <a:lvl1pPr marL="0" indent="0">
              <a:lnSpc>
                <a:spcPts val="1160"/>
              </a:lnSpc>
              <a:spcBef>
                <a:spcPts val="0"/>
              </a:spcBef>
              <a:buNone/>
              <a:defRPr sz="900" baseline="0">
                <a:solidFill>
                  <a:srgbClr val="808080"/>
                </a:solidFill>
                <a:latin typeface="Calibri Light" panose="020F0302020204030204" pitchFamily="34" charset="0"/>
              </a:defRPr>
            </a:lvl1pPr>
          </a:lstStyle>
          <a:p>
            <a:pPr lvl="0"/>
            <a:r>
              <a:rPr lang="en-US" dirty="0"/>
              <a:t>XXXXXXXX</a:t>
            </a:r>
          </a:p>
        </p:txBody>
      </p:sp>
      <p:sp>
        <p:nvSpPr>
          <p:cNvPr id="22" name="Text Placeholder 4"/>
          <p:cNvSpPr>
            <a:spLocks noGrp="1"/>
          </p:cNvSpPr>
          <p:nvPr>
            <p:ph type="body" sz="quarter" idx="21" hasCustomPrompt="1"/>
          </p:nvPr>
        </p:nvSpPr>
        <p:spPr>
          <a:xfrm>
            <a:off x="2368062" y="5092219"/>
            <a:ext cx="9376263" cy="206964"/>
          </a:xfrm>
          <a:prstGeom prst="rect">
            <a:avLst/>
          </a:prstGeom>
        </p:spPr>
        <p:txBody>
          <a:bodyPr lIns="0" tIns="0" rIns="0" bIns="0"/>
          <a:lstStyle>
            <a:lvl1pPr marL="0" indent="0">
              <a:buNone/>
              <a:defRPr sz="1900" baseline="0">
                <a:solidFill>
                  <a:srgbClr val="808080"/>
                </a:solidFill>
                <a:latin typeface="Arial Narrow" panose="020B0606020202030204" pitchFamily="34" charset="0"/>
              </a:defRPr>
            </a:lvl1pPr>
          </a:lstStyle>
          <a:p>
            <a:pPr lvl="0"/>
            <a:r>
              <a:rPr lang="en-US" dirty="0"/>
              <a:t>CLASSIFICATION</a:t>
            </a:r>
          </a:p>
        </p:txBody>
      </p:sp>
    </p:spTree>
    <p:extLst>
      <p:ext uri="{BB962C8B-B14F-4D97-AF65-F5344CB8AC3E}">
        <p14:creationId xmlns:p14="http://schemas.microsoft.com/office/powerpoint/2010/main" val="1992575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08013" y="1250463"/>
            <a:ext cx="10971114" cy="4983256"/>
          </a:xfrm>
          <a:prstGeom prst="rect">
            <a:avLst/>
          </a:prstGeom>
        </p:spPr>
        <p:txBody>
          <a:bodyPr/>
          <a:lstStyle>
            <a:lvl1pPr>
              <a:defRPr sz="2000" baseline="0"/>
            </a:lvl1pPr>
            <a:lvl2pPr>
              <a:defRPr sz="1800"/>
            </a:lvl2pPr>
            <a:lvl3pPr>
              <a:defRPr sz="1600"/>
            </a:lvl3pPr>
          </a:lstStyle>
          <a:p>
            <a:pPr lvl="0"/>
            <a:r>
              <a:rPr lang="en-US" dirty="0"/>
              <a:t>Body text </a:t>
            </a:r>
          </a:p>
        </p:txBody>
      </p:sp>
      <p:sp>
        <p:nvSpPr>
          <p:cNvPr id="13" name="Text Placeholder 2"/>
          <p:cNvSpPr>
            <a:spLocks noGrp="1"/>
          </p:cNvSpPr>
          <p:nvPr>
            <p:ph type="body" sz="quarter" idx="11" hasCustomPrompt="1"/>
          </p:nvPr>
        </p:nvSpPr>
        <p:spPr bwMode="black">
          <a:xfrm>
            <a:off x="1047627" y="671762"/>
            <a:ext cx="9565667" cy="241049"/>
          </a:xfrm>
          <a:prstGeom prst="rect">
            <a:avLst/>
          </a:prstGeom>
        </p:spPr>
        <p:txBody>
          <a:bodyPr lIns="0" rIns="0"/>
          <a:lstStyle>
            <a:lvl1pPr>
              <a:defRPr sz="1600" b="1">
                <a:latin typeface="+mj-lt"/>
              </a:defRPr>
            </a:lvl1pPr>
          </a:lstStyle>
          <a:p>
            <a:pPr lvl="0"/>
            <a:r>
              <a:rPr lang="en-US" sz="1600" dirty="0">
                <a:solidFill>
                  <a:srgbClr val="82767D"/>
                </a:solidFill>
                <a:latin typeface="Arial Narrow" panose="020B0606020202030204" pitchFamily="34" charset="0"/>
              </a:rPr>
              <a:t>Subtitle, Arial</a:t>
            </a:r>
            <a:r>
              <a:rPr lang="en-US" sz="1600" baseline="0" dirty="0">
                <a:solidFill>
                  <a:srgbClr val="82767D"/>
                </a:solidFill>
                <a:latin typeface="Arial Narrow" panose="020B0606020202030204" pitchFamily="34" charset="0"/>
              </a:rPr>
              <a:t> Narrow 16 PT, Sentence case, Grey</a:t>
            </a:r>
            <a:endParaRPr lang="en-US" dirty="0"/>
          </a:p>
        </p:txBody>
      </p:sp>
      <p:sp>
        <p:nvSpPr>
          <p:cNvPr id="26" name="Text Placeholder 25"/>
          <p:cNvSpPr>
            <a:spLocks noGrp="1"/>
          </p:cNvSpPr>
          <p:nvPr>
            <p:ph type="body" sz="quarter" idx="16" hasCustomPrompt="1"/>
          </p:nvPr>
        </p:nvSpPr>
        <p:spPr bwMode="black">
          <a:xfrm>
            <a:off x="1045393" y="248589"/>
            <a:ext cx="9575716" cy="423173"/>
          </a:xfrm>
          <a:prstGeom prst="rect">
            <a:avLst/>
          </a:prstGeom>
        </p:spPr>
        <p:txBody>
          <a:bodyPr lIns="0" tIns="0" rIns="0" bIns="0"/>
          <a:lstStyle>
            <a:lvl1pPr>
              <a:defRPr b="1" i="0" cap="all" baseline="0">
                <a:solidFill>
                  <a:srgbClr val="000C36"/>
                </a:solidFill>
              </a:defRPr>
            </a:lvl1pPr>
          </a:lstStyle>
          <a:p>
            <a:pPr lvl="0"/>
            <a:r>
              <a:rPr lang="en-US" dirty="0"/>
              <a:t>Title Arial Narrow 28 </a:t>
            </a:r>
            <a:r>
              <a:rPr lang="en-US" dirty="0" err="1"/>
              <a:t>pt</a:t>
            </a:r>
            <a:r>
              <a:rPr lang="en-US" dirty="0"/>
              <a:t>, ALL CAPS, Midnight Blue</a:t>
            </a:r>
          </a:p>
        </p:txBody>
      </p:sp>
    </p:spTree>
    <p:extLst>
      <p:ext uri="{BB962C8B-B14F-4D97-AF65-F5344CB8AC3E}">
        <p14:creationId xmlns:p14="http://schemas.microsoft.com/office/powerpoint/2010/main" val="11545737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ubtitle Slide">
    <p:spTree>
      <p:nvGrpSpPr>
        <p:cNvPr id="1" name=""/>
        <p:cNvGrpSpPr/>
        <p:nvPr/>
      </p:nvGrpSpPr>
      <p:grpSpPr>
        <a:xfrm>
          <a:off x="0" y="0"/>
          <a:ext cx="0" cy="0"/>
          <a:chOff x="0" y="0"/>
          <a:chExt cx="0" cy="0"/>
        </a:xfrm>
      </p:grpSpPr>
      <p:sp>
        <p:nvSpPr>
          <p:cNvPr id="9" name="Text Placeholder 2"/>
          <p:cNvSpPr>
            <a:spLocks noGrp="1"/>
          </p:cNvSpPr>
          <p:nvPr>
            <p:ph type="body" sz="quarter" idx="11" hasCustomPrompt="1"/>
          </p:nvPr>
        </p:nvSpPr>
        <p:spPr bwMode="black">
          <a:xfrm>
            <a:off x="1047627" y="671762"/>
            <a:ext cx="9565667" cy="241049"/>
          </a:xfrm>
          <a:prstGeom prst="rect">
            <a:avLst/>
          </a:prstGeom>
        </p:spPr>
        <p:txBody>
          <a:bodyPr lIns="0" rIns="0"/>
          <a:lstStyle>
            <a:lvl1pPr>
              <a:defRPr sz="1600" b="1">
                <a:latin typeface="+mj-lt"/>
              </a:defRPr>
            </a:lvl1pPr>
          </a:lstStyle>
          <a:p>
            <a:pPr lvl="0"/>
            <a:r>
              <a:rPr lang="en-US" sz="1600" dirty="0">
                <a:solidFill>
                  <a:srgbClr val="82767D"/>
                </a:solidFill>
                <a:latin typeface="Arial Narrow" panose="020B0606020202030204" pitchFamily="34" charset="0"/>
              </a:rPr>
              <a:t>Subtitle, Arial</a:t>
            </a:r>
            <a:r>
              <a:rPr lang="en-US" sz="1600" baseline="0" dirty="0">
                <a:solidFill>
                  <a:srgbClr val="82767D"/>
                </a:solidFill>
                <a:latin typeface="Arial Narrow" panose="020B0606020202030204" pitchFamily="34" charset="0"/>
              </a:rPr>
              <a:t> Narrow 16 PT, Sentence case, Grey</a:t>
            </a:r>
            <a:endParaRPr lang="en-US" dirty="0"/>
          </a:p>
        </p:txBody>
      </p:sp>
      <p:sp>
        <p:nvSpPr>
          <p:cNvPr id="12" name="Text Placeholder 25"/>
          <p:cNvSpPr>
            <a:spLocks noGrp="1"/>
          </p:cNvSpPr>
          <p:nvPr>
            <p:ph type="body" sz="quarter" idx="16" hasCustomPrompt="1"/>
          </p:nvPr>
        </p:nvSpPr>
        <p:spPr bwMode="black">
          <a:xfrm>
            <a:off x="1045393" y="248589"/>
            <a:ext cx="9575716" cy="423173"/>
          </a:xfrm>
          <a:prstGeom prst="rect">
            <a:avLst/>
          </a:prstGeom>
        </p:spPr>
        <p:txBody>
          <a:bodyPr lIns="0" tIns="0" rIns="0" bIns="0"/>
          <a:lstStyle>
            <a:lvl1pPr>
              <a:defRPr b="1" i="0" cap="all" baseline="0">
                <a:solidFill>
                  <a:srgbClr val="000C36"/>
                </a:solidFill>
              </a:defRPr>
            </a:lvl1pPr>
          </a:lstStyle>
          <a:p>
            <a:pPr lvl="0"/>
            <a:r>
              <a:rPr lang="en-US" dirty="0"/>
              <a:t>Title Arial Narrow 28 </a:t>
            </a:r>
            <a:r>
              <a:rPr lang="en-US" dirty="0" err="1"/>
              <a:t>pt</a:t>
            </a:r>
            <a:r>
              <a:rPr lang="en-US" dirty="0"/>
              <a:t>, ALL CAPS, Midnight Blue</a:t>
            </a:r>
          </a:p>
        </p:txBody>
      </p:sp>
    </p:spTree>
    <p:extLst>
      <p:ext uri="{BB962C8B-B14F-4D97-AF65-F5344CB8AC3E}">
        <p14:creationId xmlns:p14="http://schemas.microsoft.com/office/powerpoint/2010/main" val="194439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Assets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8014" y="1335984"/>
            <a:ext cx="5410220" cy="4892878"/>
          </a:xfrm>
          <a:prstGeom prst="rect">
            <a:avLst/>
          </a:prstGeom>
        </p:spPr>
        <p:txBody>
          <a:bodyPr lIns="121899" tIns="60949" rIns="121899" bIns="60949"/>
          <a:lstStyle>
            <a:lvl1pPr>
              <a:defRPr>
                <a:solidFill>
                  <a:srgbClr val="82767D"/>
                </a:solidFill>
              </a:defRPr>
            </a:lvl1pPr>
            <a:lvl2pPr>
              <a:defRPr>
                <a:solidFill>
                  <a:srgbClr val="82767D"/>
                </a:solidFill>
              </a:defRPr>
            </a:lvl2pPr>
            <a:lvl3pPr>
              <a:defRPr>
                <a:solidFill>
                  <a:srgbClr val="82767D"/>
                </a:solidFill>
              </a:defRPr>
            </a:lvl3pPr>
            <a:lvl4pPr>
              <a:defRPr>
                <a:solidFill>
                  <a:srgbClr val="82767D"/>
                </a:solidFill>
              </a:defRPr>
            </a:lvl4pPr>
            <a:lvl5pPr>
              <a:defRPr>
                <a:solidFill>
                  <a:srgbClr val="82767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592" y="1335984"/>
            <a:ext cx="5410221" cy="4892878"/>
          </a:xfrm>
          <a:prstGeom prst="rect">
            <a:avLst/>
          </a:prstGeom>
        </p:spPr>
        <p:txBody>
          <a:bodyPr lIns="121899" tIns="60949" rIns="121899" bIns="60949"/>
          <a:lstStyle>
            <a:lvl1pPr>
              <a:defRPr>
                <a:solidFill>
                  <a:srgbClr val="82767D"/>
                </a:solidFill>
              </a:defRPr>
            </a:lvl1pPr>
            <a:lvl2pPr>
              <a:defRPr>
                <a:solidFill>
                  <a:srgbClr val="82767D"/>
                </a:solidFill>
              </a:defRPr>
            </a:lvl2pPr>
            <a:lvl3pPr>
              <a:defRPr>
                <a:solidFill>
                  <a:srgbClr val="82767D"/>
                </a:solidFill>
              </a:defRPr>
            </a:lvl3pPr>
            <a:lvl4pPr>
              <a:defRPr>
                <a:solidFill>
                  <a:srgbClr val="82767D"/>
                </a:solidFill>
              </a:defRPr>
            </a:lvl4pPr>
            <a:lvl5pPr>
              <a:defRPr>
                <a:solidFill>
                  <a:srgbClr val="82767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1" hasCustomPrompt="1"/>
          </p:nvPr>
        </p:nvSpPr>
        <p:spPr bwMode="black">
          <a:xfrm>
            <a:off x="1047627" y="671762"/>
            <a:ext cx="9565667" cy="241049"/>
          </a:xfrm>
          <a:prstGeom prst="rect">
            <a:avLst/>
          </a:prstGeom>
        </p:spPr>
        <p:txBody>
          <a:bodyPr lIns="0" rIns="0"/>
          <a:lstStyle>
            <a:lvl1pPr>
              <a:defRPr sz="1600" b="1">
                <a:latin typeface="+mj-lt"/>
              </a:defRPr>
            </a:lvl1pPr>
          </a:lstStyle>
          <a:p>
            <a:pPr lvl="0"/>
            <a:r>
              <a:rPr lang="en-US" sz="1600" dirty="0">
                <a:solidFill>
                  <a:srgbClr val="82767D"/>
                </a:solidFill>
                <a:latin typeface="Arial Narrow" panose="020B0606020202030204" pitchFamily="34" charset="0"/>
              </a:rPr>
              <a:t>Subtitle, Arial</a:t>
            </a:r>
            <a:r>
              <a:rPr lang="en-US" sz="1600" baseline="0" dirty="0">
                <a:solidFill>
                  <a:srgbClr val="82767D"/>
                </a:solidFill>
                <a:latin typeface="Arial Narrow" panose="020B0606020202030204" pitchFamily="34" charset="0"/>
              </a:rPr>
              <a:t> Narrow 16 PT, Sentence case, Grey</a:t>
            </a:r>
            <a:endParaRPr lang="en-US" dirty="0"/>
          </a:p>
        </p:txBody>
      </p:sp>
      <p:sp>
        <p:nvSpPr>
          <p:cNvPr id="12" name="Text Placeholder 25"/>
          <p:cNvSpPr>
            <a:spLocks noGrp="1"/>
          </p:cNvSpPr>
          <p:nvPr>
            <p:ph type="body" sz="quarter" idx="16" hasCustomPrompt="1"/>
          </p:nvPr>
        </p:nvSpPr>
        <p:spPr bwMode="black">
          <a:xfrm>
            <a:off x="1045393" y="248589"/>
            <a:ext cx="9575716" cy="423173"/>
          </a:xfrm>
          <a:prstGeom prst="rect">
            <a:avLst/>
          </a:prstGeom>
        </p:spPr>
        <p:txBody>
          <a:bodyPr lIns="0" tIns="0" rIns="0" bIns="0"/>
          <a:lstStyle>
            <a:lvl1pPr>
              <a:defRPr b="1" i="0" cap="all" baseline="0">
                <a:solidFill>
                  <a:srgbClr val="000C36"/>
                </a:solidFill>
              </a:defRPr>
            </a:lvl1pPr>
          </a:lstStyle>
          <a:p>
            <a:pPr lvl="0"/>
            <a:r>
              <a:rPr lang="en-US" dirty="0"/>
              <a:t>Title Arial Narrow 28 </a:t>
            </a:r>
            <a:r>
              <a:rPr lang="en-US" dirty="0" err="1"/>
              <a:t>pt</a:t>
            </a:r>
            <a:r>
              <a:rPr lang="en-US" dirty="0"/>
              <a:t>, ALL CAPS, Midnight Blue</a:t>
            </a:r>
          </a:p>
        </p:txBody>
      </p:sp>
    </p:spTree>
    <p:extLst>
      <p:ext uri="{BB962C8B-B14F-4D97-AF65-F5344CB8AC3E}">
        <p14:creationId xmlns:p14="http://schemas.microsoft.com/office/powerpoint/2010/main" val="3831515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Slide">
    <p:spTree>
      <p:nvGrpSpPr>
        <p:cNvPr id="1" name=""/>
        <p:cNvGrpSpPr/>
        <p:nvPr/>
      </p:nvGrpSpPr>
      <p:grpSpPr>
        <a:xfrm>
          <a:off x="0" y="0"/>
          <a:ext cx="0" cy="0"/>
          <a:chOff x="0" y="0"/>
          <a:chExt cx="0" cy="0"/>
        </a:xfrm>
      </p:grpSpPr>
      <p:sp>
        <p:nvSpPr>
          <p:cNvPr id="2" name="Title 1"/>
          <p:cNvSpPr>
            <a:spLocks noGrp="1"/>
          </p:cNvSpPr>
          <p:nvPr>
            <p:ph type="title"/>
          </p:nvPr>
        </p:nvSpPr>
        <p:spPr>
          <a:xfrm>
            <a:off x="608014" y="1180123"/>
            <a:ext cx="3657600" cy="2056789"/>
          </a:xfrm>
          <a:prstGeom prst="rect">
            <a:avLst/>
          </a:prstGeom>
        </p:spPr>
        <p:txBody>
          <a:bodyPr lIns="121899" tIns="60949" rIns="121899" bIns="60949" anchor="b"/>
          <a:lstStyle>
            <a:lvl1pPr algn="l">
              <a:defRPr sz="3200">
                <a:solidFill>
                  <a:schemeClr val="tx1">
                    <a:lumMod val="50000"/>
                    <a:lumOff val="50000"/>
                  </a:schemeClr>
                </a:solidFill>
              </a:defRPr>
            </a:lvl1pPr>
          </a:lstStyle>
          <a:p>
            <a:r>
              <a:rPr lang="en-US" dirty="0"/>
              <a:t>Click to edit Master title style</a:t>
            </a:r>
          </a:p>
        </p:txBody>
      </p:sp>
      <p:sp>
        <p:nvSpPr>
          <p:cNvPr id="3" name="Content Placeholder 2"/>
          <p:cNvSpPr>
            <a:spLocks noGrp="1"/>
          </p:cNvSpPr>
          <p:nvPr>
            <p:ph idx="1"/>
          </p:nvPr>
        </p:nvSpPr>
        <p:spPr>
          <a:xfrm>
            <a:off x="4438650" y="1180122"/>
            <a:ext cx="7142163" cy="5072185"/>
          </a:xfrm>
          <a:prstGeom prst="rect">
            <a:avLst/>
          </a:prstGeom>
        </p:spPr>
        <p:txBody>
          <a:bodyPr lIns="121899" tIns="60949" rIns="121899" bIns="60949"/>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8014" y="3302000"/>
            <a:ext cx="3657600" cy="2950308"/>
          </a:xfrm>
          <a:prstGeom prst="rect">
            <a:avLst/>
          </a:prstGeom>
        </p:spPr>
        <p:txBody>
          <a:bodyPr lIns="121899" tIns="60949" rIns="121899" bIns="60949"/>
          <a:lstStyle>
            <a:lvl1pPr marL="0" indent="0">
              <a:buNone/>
              <a:defRPr sz="1600"/>
            </a:lvl1pPr>
            <a:lvl2pPr marL="457120" indent="0">
              <a:buNone/>
              <a:defRPr sz="1500"/>
            </a:lvl2pPr>
            <a:lvl3pPr marL="914240" indent="0">
              <a:buNone/>
              <a:defRPr sz="1200"/>
            </a:lvl3pPr>
            <a:lvl4pPr marL="1371360" indent="0">
              <a:buNone/>
              <a:defRPr sz="1100"/>
            </a:lvl4pPr>
            <a:lvl5pPr marL="1828480" indent="0">
              <a:buNone/>
              <a:defRPr sz="1100"/>
            </a:lvl5pPr>
            <a:lvl6pPr marL="2285600" indent="0">
              <a:buNone/>
              <a:defRPr sz="1100"/>
            </a:lvl6pPr>
            <a:lvl7pPr marL="2742720" indent="0">
              <a:buNone/>
              <a:defRPr sz="1100"/>
            </a:lvl7pPr>
            <a:lvl8pPr marL="3199840" indent="0">
              <a:buNone/>
              <a:defRPr sz="1100"/>
            </a:lvl8pPr>
            <a:lvl9pPr marL="3656960" indent="0">
              <a:buNone/>
              <a:defRPr sz="1100"/>
            </a:lvl9pPr>
          </a:lstStyle>
          <a:p>
            <a:pPr lvl="0"/>
            <a:r>
              <a:rPr lang="en-US" dirty="0"/>
              <a:t>Click to edit Master text styles</a:t>
            </a:r>
          </a:p>
        </p:txBody>
      </p:sp>
      <p:sp>
        <p:nvSpPr>
          <p:cNvPr id="14" name="Text Placeholder 2"/>
          <p:cNvSpPr>
            <a:spLocks noGrp="1"/>
          </p:cNvSpPr>
          <p:nvPr>
            <p:ph type="body" sz="quarter" idx="11" hasCustomPrompt="1"/>
          </p:nvPr>
        </p:nvSpPr>
        <p:spPr bwMode="black">
          <a:xfrm>
            <a:off x="1047627" y="671762"/>
            <a:ext cx="9565667" cy="241049"/>
          </a:xfrm>
          <a:prstGeom prst="rect">
            <a:avLst/>
          </a:prstGeom>
        </p:spPr>
        <p:txBody>
          <a:bodyPr lIns="0" rIns="0"/>
          <a:lstStyle>
            <a:lvl1pPr>
              <a:defRPr sz="1600" b="1">
                <a:latin typeface="+mj-lt"/>
              </a:defRPr>
            </a:lvl1pPr>
          </a:lstStyle>
          <a:p>
            <a:pPr lvl="0"/>
            <a:r>
              <a:rPr lang="en-US" sz="1600" dirty="0">
                <a:solidFill>
                  <a:srgbClr val="82767D"/>
                </a:solidFill>
                <a:latin typeface="Arial Narrow" panose="020B0606020202030204" pitchFamily="34" charset="0"/>
              </a:rPr>
              <a:t>Subtitle, Arial</a:t>
            </a:r>
            <a:r>
              <a:rPr lang="en-US" sz="1600" baseline="0" dirty="0">
                <a:solidFill>
                  <a:srgbClr val="82767D"/>
                </a:solidFill>
                <a:latin typeface="Arial Narrow" panose="020B0606020202030204" pitchFamily="34" charset="0"/>
              </a:rPr>
              <a:t> Narrow 16 PT, Sentence case, Grey</a:t>
            </a:r>
            <a:endParaRPr lang="en-US" dirty="0"/>
          </a:p>
        </p:txBody>
      </p:sp>
      <p:sp>
        <p:nvSpPr>
          <p:cNvPr id="17" name="Text Placeholder 25"/>
          <p:cNvSpPr>
            <a:spLocks noGrp="1"/>
          </p:cNvSpPr>
          <p:nvPr>
            <p:ph type="body" sz="quarter" idx="16" hasCustomPrompt="1"/>
          </p:nvPr>
        </p:nvSpPr>
        <p:spPr bwMode="black">
          <a:xfrm>
            <a:off x="1045393" y="248589"/>
            <a:ext cx="9575716" cy="423173"/>
          </a:xfrm>
          <a:prstGeom prst="rect">
            <a:avLst/>
          </a:prstGeom>
        </p:spPr>
        <p:txBody>
          <a:bodyPr lIns="0" tIns="0" rIns="0" bIns="0"/>
          <a:lstStyle>
            <a:lvl1pPr>
              <a:defRPr b="1" i="0" cap="all" baseline="0">
                <a:solidFill>
                  <a:srgbClr val="000C36"/>
                </a:solidFill>
              </a:defRPr>
            </a:lvl1pPr>
          </a:lstStyle>
          <a:p>
            <a:pPr lvl="0"/>
            <a:r>
              <a:rPr lang="en-US" dirty="0"/>
              <a:t>Title Arial Narrow 28 </a:t>
            </a:r>
            <a:r>
              <a:rPr lang="en-US" dirty="0" err="1"/>
              <a:t>pt</a:t>
            </a:r>
            <a:r>
              <a:rPr lang="en-US" dirty="0"/>
              <a:t>, ALL CAPS, Midnight Blue</a:t>
            </a:r>
          </a:p>
        </p:txBody>
      </p:sp>
    </p:spTree>
    <p:extLst>
      <p:ext uri="{BB962C8B-B14F-4D97-AF65-F5344CB8AC3E}">
        <p14:creationId xmlns:p14="http://schemas.microsoft.com/office/powerpoint/2010/main" val="3505183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Slide" userDrawn="1">
  <p:cSld name="1_Content with Caption Slide">
    <p:spTree>
      <p:nvGrpSpPr>
        <p:cNvPr id="1" name="Shape 43"/>
        <p:cNvGrpSpPr/>
        <p:nvPr/>
      </p:nvGrpSpPr>
      <p:grpSpPr>
        <a:xfrm>
          <a:off x="0" y="0"/>
          <a:ext cx="0" cy="0"/>
          <a:chOff x="0" y="0"/>
          <a:chExt cx="0" cy="0"/>
        </a:xfrm>
      </p:grpSpPr>
      <p:sp>
        <p:nvSpPr>
          <p:cNvPr id="44" name="Google Shape;44;p5"/>
          <p:cNvSpPr txBox="1">
            <a:spLocks noGrp="1"/>
          </p:cNvSpPr>
          <p:nvPr>
            <p:ph type="body" idx="1"/>
          </p:nvPr>
        </p:nvSpPr>
        <p:spPr>
          <a:xfrm>
            <a:off x="476738" y="1701799"/>
            <a:ext cx="11104075" cy="4254501"/>
          </a:xfrm>
          <a:prstGeom prst="rect">
            <a:avLst/>
          </a:prstGeom>
          <a:noFill/>
          <a:ln>
            <a:noFill/>
          </a:ln>
        </p:spPr>
        <p:txBody>
          <a:bodyPr spcFirstLastPara="1" wrap="square" lIns="121875" tIns="60925" rIns="121875" bIns="60925" anchor="t" anchorCtr="0">
            <a:noAutofit/>
          </a:bodyPr>
          <a:lstStyle>
            <a:lvl1pPr marL="457200" marR="0" lvl="0" indent="-22860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Narrow"/>
                <a:ea typeface="Arial Narrow"/>
                <a:cs typeface="Arial Narrow"/>
                <a:sym typeface="Arial Narrow"/>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Narrow"/>
                <a:ea typeface="Arial Narrow"/>
                <a:cs typeface="Arial Narrow"/>
                <a:sym typeface="Arial Narrow"/>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Narrow"/>
                <a:ea typeface="Arial Narrow"/>
                <a:cs typeface="Arial Narrow"/>
                <a:sym typeface="Arial Narrow"/>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dirty="0"/>
          </a:p>
        </p:txBody>
      </p:sp>
      <p:sp>
        <p:nvSpPr>
          <p:cNvPr id="45" name="Google Shape;45;p5"/>
          <p:cNvSpPr txBox="1">
            <a:spLocks noGrp="1"/>
          </p:cNvSpPr>
          <p:nvPr>
            <p:ph type="body" idx="2"/>
          </p:nvPr>
        </p:nvSpPr>
        <p:spPr>
          <a:xfrm>
            <a:off x="1446212" y="1140686"/>
            <a:ext cx="10134601" cy="241049"/>
          </a:xfrm>
          <a:prstGeom prst="rect">
            <a:avLst/>
          </a:prstGeom>
          <a:noFill/>
          <a:ln>
            <a:noFill/>
          </a:ln>
        </p:spPr>
        <p:txBody>
          <a:bodyPr spcFirstLastPara="1" wrap="square" lIns="0" tIns="45700" rIns="0" bIns="45700" anchor="t" anchorCtr="0">
            <a:noAutofit/>
          </a:bodyPr>
          <a:lstStyle>
            <a:lvl1pPr marL="228600" marR="0" lvl="0" indent="-228600" algn="l" rtl="0">
              <a:lnSpc>
                <a:spcPct val="90000"/>
              </a:lnSpc>
              <a:spcBef>
                <a:spcPts val="1000"/>
              </a:spcBef>
              <a:spcAft>
                <a:spcPts val="0"/>
              </a:spcAft>
              <a:buClr>
                <a:schemeClr val="dk1"/>
              </a:buClr>
              <a:buSzPts val="1600"/>
              <a:buFont typeface="Arial"/>
              <a:buNone/>
              <a:defRPr sz="16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Narrow"/>
                <a:ea typeface="Arial Narrow"/>
                <a:cs typeface="Arial Narrow"/>
                <a:sym typeface="Arial Narrow"/>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9pPr>
          </a:lstStyle>
          <a:p>
            <a:endParaRPr dirty="0"/>
          </a:p>
        </p:txBody>
      </p:sp>
      <p:sp>
        <p:nvSpPr>
          <p:cNvPr id="48" name="Google Shape;48;p5"/>
          <p:cNvSpPr txBox="1">
            <a:spLocks noGrp="1"/>
          </p:cNvSpPr>
          <p:nvPr>
            <p:ph type="body" idx="5"/>
          </p:nvPr>
        </p:nvSpPr>
        <p:spPr>
          <a:xfrm>
            <a:off x="1436162" y="717513"/>
            <a:ext cx="10144651" cy="423173"/>
          </a:xfrm>
          <a:prstGeom prst="rect">
            <a:avLst/>
          </a:prstGeom>
          <a:noFill/>
          <a:ln>
            <a:noFill/>
          </a:ln>
        </p:spPr>
        <p:txBody>
          <a:bodyPr spcFirstLastPara="1" wrap="square" lIns="0" tIns="0" rIns="0" bIns="0" anchor="t" anchorCtr="0">
            <a:noAutofit/>
          </a:bodyPr>
          <a:lstStyle>
            <a:lvl1pPr marL="228600" marR="0" lvl="0" indent="-228600" algn="l" rtl="0">
              <a:lnSpc>
                <a:spcPct val="90000"/>
              </a:lnSpc>
              <a:spcBef>
                <a:spcPts val="1000"/>
              </a:spcBef>
              <a:spcAft>
                <a:spcPts val="0"/>
              </a:spcAft>
              <a:buClr>
                <a:srgbClr val="000C36"/>
              </a:buClr>
              <a:buSzPts val="2800"/>
              <a:buFont typeface="Arial"/>
              <a:buNone/>
              <a:defRPr sz="2800" b="1" i="0" u="none" strike="noStrike" cap="none">
                <a:solidFill>
                  <a:srgbClr val="000C36"/>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Narrow"/>
                <a:ea typeface="Arial Narrow"/>
                <a:cs typeface="Arial Narrow"/>
                <a:sym typeface="Arial Narrow"/>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Narrow"/>
                <a:ea typeface="Arial Narrow"/>
                <a:cs typeface="Arial Narrow"/>
                <a:sym typeface="Arial Narrow"/>
              </a:defRPr>
            </a:lvl9pPr>
          </a:lstStyle>
          <a:p>
            <a:endParaRPr dirty="0"/>
          </a:p>
        </p:txBody>
      </p:sp>
    </p:spTree>
    <p:extLst>
      <p:ext uri="{BB962C8B-B14F-4D97-AF65-F5344CB8AC3E}">
        <p14:creationId xmlns:p14="http://schemas.microsoft.com/office/powerpoint/2010/main" val="3053218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A84CF-6ED1-4C98-96DB-A744D872EA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BCB035-E278-4584-B2A3-5C434CBE4D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32BDB-2195-40AD-95C7-D418CEC6B7F2}"/>
              </a:ext>
            </a:extLst>
          </p:cNvPr>
          <p:cNvSpPr>
            <a:spLocks noGrp="1"/>
          </p:cNvSpPr>
          <p:nvPr>
            <p:ph type="dt" sz="half" idx="10"/>
          </p:nvPr>
        </p:nvSpPr>
        <p:spPr/>
        <p:txBody>
          <a:bodyPr/>
          <a:lstStyle/>
          <a:p>
            <a:fld id="{2F4E6E17-4B71-485A-9C4E-A05A1BE9628F}" type="datetimeFigureOut">
              <a:rPr lang="en-US" smtClean="0"/>
              <a:t>4/15/2021</a:t>
            </a:fld>
            <a:endParaRPr lang="en-US"/>
          </a:p>
        </p:txBody>
      </p:sp>
      <p:sp>
        <p:nvSpPr>
          <p:cNvPr id="5" name="Footer Placeholder 4">
            <a:extLst>
              <a:ext uri="{FF2B5EF4-FFF2-40B4-BE49-F238E27FC236}">
                <a16:creationId xmlns:a16="http://schemas.microsoft.com/office/drawing/2014/main" id="{9E362B65-1754-4278-A451-535AED2FC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D0BC28-3045-4716-95FF-4595EA30E1A2}"/>
              </a:ext>
            </a:extLst>
          </p:cNvPr>
          <p:cNvSpPr>
            <a:spLocks noGrp="1"/>
          </p:cNvSpPr>
          <p:nvPr>
            <p:ph type="sldNum" sz="quarter" idx="12"/>
          </p:nvPr>
        </p:nvSpPr>
        <p:spPr/>
        <p:txBody>
          <a:bodyPr/>
          <a:lstStyle/>
          <a:p>
            <a:fld id="{C726B348-3991-4D62-A3F1-F9C5600B7AF1}" type="slidenum">
              <a:rPr lang="en-US" smtClean="0"/>
              <a:t>‹#›</a:t>
            </a:fld>
            <a:endParaRPr lang="en-US"/>
          </a:p>
        </p:txBody>
      </p:sp>
    </p:spTree>
    <p:extLst>
      <p:ext uri="{BB962C8B-B14F-4D97-AF65-F5344CB8AC3E}">
        <p14:creationId xmlns:p14="http://schemas.microsoft.com/office/powerpoint/2010/main" val="1571643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500C-3261-46B6-A43C-6A0D5276A1A9}"/>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0C3EFD9D-1788-4338-AF06-4B105A964716}"/>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9E8D0F-A409-4999-9CD6-2124BDA9ABAE}"/>
              </a:ext>
            </a:extLst>
          </p:cNvPr>
          <p:cNvSpPr>
            <a:spLocks noGrp="1"/>
          </p:cNvSpPr>
          <p:nvPr>
            <p:ph type="dt" sz="half" idx="10"/>
          </p:nvPr>
        </p:nvSpPr>
        <p:spPr/>
        <p:txBody>
          <a:bodyPr/>
          <a:lstStyle/>
          <a:p>
            <a:fld id="{2F4E6E17-4B71-485A-9C4E-A05A1BE9628F}" type="datetimeFigureOut">
              <a:rPr lang="en-US" smtClean="0"/>
              <a:t>4/15/2021</a:t>
            </a:fld>
            <a:endParaRPr lang="en-US"/>
          </a:p>
        </p:txBody>
      </p:sp>
      <p:sp>
        <p:nvSpPr>
          <p:cNvPr id="5" name="Footer Placeholder 4">
            <a:extLst>
              <a:ext uri="{FF2B5EF4-FFF2-40B4-BE49-F238E27FC236}">
                <a16:creationId xmlns:a16="http://schemas.microsoft.com/office/drawing/2014/main" id="{B7E335B8-BA67-4DC6-AACE-2A3953B16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0B3D2-1025-467E-804A-BA6DE0A496B8}"/>
              </a:ext>
            </a:extLst>
          </p:cNvPr>
          <p:cNvSpPr>
            <a:spLocks noGrp="1"/>
          </p:cNvSpPr>
          <p:nvPr>
            <p:ph type="sldNum" sz="quarter" idx="12"/>
          </p:nvPr>
        </p:nvSpPr>
        <p:spPr/>
        <p:txBody>
          <a:bodyPr/>
          <a:lstStyle/>
          <a:p>
            <a:fld id="{C726B348-3991-4D62-A3F1-F9C5600B7AF1}" type="slidenum">
              <a:rPr lang="en-US" smtClean="0"/>
              <a:t>‹#›</a:t>
            </a:fld>
            <a:endParaRPr lang="en-US"/>
          </a:p>
        </p:txBody>
      </p:sp>
    </p:spTree>
    <p:extLst>
      <p:ext uri="{BB962C8B-B14F-4D97-AF65-F5344CB8AC3E}">
        <p14:creationId xmlns:p14="http://schemas.microsoft.com/office/powerpoint/2010/main" val="16174037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5.jpeg"/><Relationship Id="rId5" Type="http://schemas.openxmlformats.org/officeDocument/2006/relationships/slideLayout" Target="../slideLayouts/slideLayout7.xml"/><Relationship Id="rId10" Type="http://schemas.openxmlformats.org/officeDocument/2006/relationships/image" Target="../media/image4.png"/><Relationship Id="rId4" Type="http://schemas.openxmlformats.org/officeDocument/2006/relationships/slideLayout" Target="../slideLayouts/slideLayout6.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black">
          <a:xfrm>
            <a:off x="0" y="-59268"/>
            <a:ext cx="12188825" cy="4304000"/>
          </a:xfrm>
          <a:prstGeom prst="rect">
            <a:avLst/>
          </a:prstGeom>
          <a:gradFill>
            <a:gsLst>
              <a:gs pos="0">
                <a:srgbClr val="14396A"/>
              </a:gs>
              <a:gs pos="65000">
                <a:srgbClr val="06162C"/>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p>
        </p:txBody>
      </p:sp>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2377" t="10114" r="2078" b="41560"/>
          <a:stretch/>
        </p:blipFill>
        <p:spPr bwMode="ltGray">
          <a:xfrm>
            <a:off x="3269169" y="-52251"/>
            <a:ext cx="8919657" cy="4298902"/>
          </a:xfrm>
          <a:prstGeom prst="rect">
            <a:avLst/>
          </a:prstGeom>
        </p:spPr>
      </p:pic>
      <p:sp>
        <p:nvSpPr>
          <p:cNvPr id="10" name="TextBox 9"/>
          <p:cNvSpPr txBox="1"/>
          <p:nvPr userDrawn="1"/>
        </p:nvSpPr>
        <p:spPr bwMode="grayWhite">
          <a:xfrm>
            <a:off x="542925" y="6300252"/>
            <a:ext cx="11004604" cy="261594"/>
          </a:xfrm>
          <a:prstGeom prst="rect">
            <a:avLst/>
          </a:prstGeom>
          <a:noFill/>
        </p:spPr>
        <p:txBody>
          <a:bodyPr wrap="square" lIns="91424" tIns="45712" rIns="91424" bIns="45712" rtlCol="0">
            <a:spAutoFit/>
          </a:bodyPr>
          <a:lstStyle/>
          <a:p>
            <a:pPr algn="ctr"/>
            <a:r>
              <a:rPr lang="en-US" sz="1100" baseline="0" dirty="0">
                <a:solidFill>
                  <a:srgbClr val="808080"/>
                </a:solidFill>
                <a:latin typeface="Arial Narrow" charset="0"/>
                <a:ea typeface="Arial Narrow" charset="0"/>
                <a:cs typeface="Arial Narrow" charset="0"/>
              </a:rPr>
              <a:t>COMMITTED TO EXCELLENCE IN DEFENSE OF THE NATION</a:t>
            </a:r>
          </a:p>
        </p:txBody>
      </p:sp>
      <p:cxnSp>
        <p:nvCxnSpPr>
          <p:cNvPr id="13" name="Straight Connector 12"/>
          <p:cNvCxnSpPr/>
          <p:nvPr userDrawn="1"/>
        </p:nvCxnSpPr>
        <p:spPr bwMode="grayWhite">
          <a:xfrm>
            <a:off x="0" y="4459205"/>
            <a:ext cx="12188825" cy="0"/>
          </a:xfrm>
          <a:prstGeom prst="line">
            <a:avLst/>
          </a:prstGeom>
          <a:ln>
            <a:solidFill>
              <a:srgbClr val="0C294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grayWhite">
          <a:xfrm>
            <a:off x="0" y="4342300"/>
            <a:ext cx="12188825" cy="0"/>
          </a:xfrm>
          <a:prstGeom prst="line">
            <a:avLst/>
          </a:prstGeom>
          <a:ln>
            <a:solidFill>
              <a:srgbClr val="0C294E"/>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white">
          <a:xfrm>
            <a:off x="851799" y="1621545"/>
            <a:ext cx="1181618" cy="1181925"/>
          </a:xfrm>
          <a:prstGeom prst="rect">
            <a:avLst/>
          </a:prstGeom>
        </p:spPr>
      </p:pic>
      <p:cxnSp>
        <p:nvCxnSpPr>
          <p:cNvPr id="21" name="Straight Connector 20"/>
          <p:cNvCxnSpPr/>
          <p:nvPr userDrawn="1"/>
        </p:nvCxnSpPr>
        <p:spPr bwMode="grayWhite">
          <a:xfrm>
            <a:off x="0" y="6280765"/>
            <a:ext cx="12192000" cy="0"/>
          </a:xfrm>
          <a:prstGeom prst="line">
            <a:avLst/>
          </a:prstGeom>
          <a:ln w="6350">
            <a:solidFill>
              <a:srgbClr val="82767D"/>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bwMode="white">
          <a:xfrm>
            <a:off x="901809" y="2883675"/>
            <a:ext cx="11287016" cy="507815"/>
          </a:xfrm>
          <a:prstGeom prst="rect">
            <a:avLst/>
          </a:prstGeom>
          <a:noFill/>
        </p:spPr>
        <p:txBody>
          <a:bodyPr wrap="square" lIns="0" tIns="45712" rIns="91424" bIns="45712" rtlCol="0">
            <a:spAutoFit/>
          </a:bodyPr>
          <a:lstStyle/>
          <a:p>
            <a:r>
              <a:rPr lang="en-US" sz="2700" b="1" cap="all" dirty="0">
                <a:solidFill>
                  <a:schemeClr val="bg1"/>
                </a:solidFill>
                <a:latin typeface="Arial Narrow" pitchFamily="34" charset="0"/>
              </a:rPr>
              <a:t>DEFENSE INTELLIGENCE AGENCY</a:t>
            </a:r>
          </a:p>
        </p:txBody>
      </p:sp>
      <p:sp>
        <p:nvSpPr>
          <p:cNvPr id="11" name="Text Placeholder 10"/>
          <p:cNvSpPr txBox="1">
            <a:spLocks/>
          </p:cNvSpPr>
          <p:nvPr userDrawn="1"/>
        </p:nvSpPr>
        <p:spPr>
          <a:xfrm>
            <a:off x="901701" y="5544275"/>
            <a:ext cx="677008" cy="457940"/>
          </a:xfrm>
          <a:prstGeom prst="rect">
            <a:avLst/>
          </a:prstGeom>
        </p:spPr>
        <p:txBody>
          <a:bodyPr lIns="0" tIns="0" rIns="0" bIns="0"/>
          <a:lstStyle>
            <a:lvl1pPr marL="0" indent="0" algn="l" defTabSz="914400" rtl="0" eaLnBrk="1" latinLnBrk="0" hangingPunct="1">
              <a:lnSpc>
                <a:spcPts val="1160"/>
              </a:lnSpc>
              <a:spcBef>
                <a:spcPts val="0"/>
              </a:spcBef>
              <a:buFont typeface="Arial" panose="020B0604020202020204" pitchFamily="34" charset="0"/>
              <a:buNone/>
              <a:defRPr sz="900" kern="1200" baseline="0">
                <a:solidFill>
                  <a:srgbClr val="808080"/>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Classified by:</a:t>
            </a:r>
          </a:p>
          <a:p>
            <a:r>
              <a:rPr lang="en-US" dirty="0"/>
              <a:t>Derived from:</a:t>
            </a:r>
          </a:p>
          <a:p>
            <a:r>
              <a:rPr lang="en-US" dirty="0"/>
              <a:t>Declassify on:</a:t>
            </a:r>
          </a:p>
        </p:txBody>
      </p:sp>
      <p:sp>
        <p:nvSpPr>
          <p:cNvPr id="12" name="Text Placeholder 4"/>
          <p:cNvSpPr txBox="1">
            <a:spLocks/>
          </p:cNvSpPr>
          <p:nvPr userDrawn="1"/>
        </p:nvSpPr>
        <p:spPr>
          <a:xfrm>
            <a:off x="909515" y="5099294"/>
            <a:ext cx="1427285" cy="206964"/>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900" kern="1200" baseline="0">
                <a:solidFill>
                  <a:srgbClr val="808080"/>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Overall Briefing:</a:t>
            </a:r>
          </a:p>
        </p:txBody>
      </p:sp>
    </p:spTree>
    <p:extLst>
      <p:ext uri="{BB962C8B-B14F-4D97-AF65-F5344CB8AC3E}">
        <p14:creationId xmlns:p14="http://schemas.microsoft.com/office/powerpoint/2010/main" val="3116244446"/>
      </p:ext>
    </p:extLst>
  </p:cSld>
  <p:clrMap bg1="lt1" tx1="dk1" bg2="lt2" tx2="dk2" accent1="accent1" accent2="accent2" accent3="accent3" accent4="accent4" accent5="accent5" accent6="accent6" hlink="hlink" folHlink="folHlink"/>
  <p:sldLayoutIdLst>
    <p:sldLayoutId id="2147483660"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55705" y="6484281"/>
            <a:ext cx="12188825" cy="391745"/>
          </a:xfrm>
          <a:prstGeom prst="rect">
            <a:avLst/>
          </a:prstGeom>
          <a:gradFill flip="none" rotWithShape="1">
            <a:gsLst>
              <a:gs pos="0">
                <a:srgbClr val="0C284D"/>
              </a:gs>
              <a:gs pos="46000">
                <a:srgbClr val="071A3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pic>
        <p:nvPicPr>
          <p:cNvPr id="21" name="Picture 20"/>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52890" y="147776"/>
            <a:ext cx="840870" cy="840870"/>
          </a:xfrm>
          <a:prstGeom prst="rect">
            <a:avLst/>
          </a:prstGeom>
        </p:spPr>
      </p:pic>
      <p:cxnSp>
        <p:nvCxnSpPr>
          <p:cNvPr id="23" name="Straight Connector 22"/>
          <p:cNvCxnSpPr/>
          <p:nvPr userDrawn="1"/>
        </p:nvCxnSpPr>
        <p:spPr bwMode="white">
          <a:xfrm>
            <a:off x="0" y="6562117"/>
            <a:ext cx="12192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23" descr="logo.png"/>
          <p:cNvPicPr>
            <a:picLocks noChangeAspect="1"/>
          </p:cNvPicPr>
          <p:nvPr userDrawn="1"/>
        </p:nvPicPr>
        <p:blipFill rotWithShape="1">
          <a:blip r:embed="rId10" cstate="print"/>
          <a:srcRect l="7063" t="56069" r="8447" b="24138"/>
          <a:stretch/>
        </p:blipFill>
        <p:spPr>
          <a:xfrm>
            <a:off x="9338319" y="6609903"/>
            <a:ext cx="2242494" cy="184993"/>
          </a:xfrm>
          <a:prstGeom prst="rect">
            <a:avLst/>
          </a:prstGeom>
        </p:spPr>
      </p:pic>
      <p:cxnSp>
        <p:nvCxnSpPr>
          <p:cNvPr id="12" name="Straight Connector 11"/>
          <p:cNvCxnSpPr/>
          <p:nvPr userDrawn="1"/>
        </p:nvCxnSpPr>
        <p:spPr bwMode="white">
          <a:xfrm>
            <a:off x="11660871" y="6598074"/>
            <a:ext cx="0" cy="234611"/>
          </a:xfrm>
          <a:prstGeom prst="line">
            <a:avLst/>
          </a:prstGeom>
          <a:ln w="317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4" name="Text Placeholder 27"/>
          <p:cNvSpPr txBox="1">
            <a:spLocks/>
          </p:cNvSpPr>
          <p:nvPr userDrawn="1"/>
        </p:nvSpPr>
        <p:spPr bwMode="white">
          <a:xfrm>
            <a:off x="11684072" y="6637755"/>
            <a:ext cx="365492" cy="140502"/>
          </a:xfrm>
          <a:prstGeom prst="rect">
            <a:avLst/>
          </a:prstGeom>
        </p:spPr>
        <p:txBody>
          <a:bodyPr lIns="0" tIns="0" rIns="0" bIns="0"/>
          <a:lstStyle>
            <a:lvl1pPr marL="0" indent="0" algn="r" defTabSz="914240" rtl="0" eaLnBrk="1" latinLnBrk="0" hangingPunct="1">
              <a:lnSpc>
                <a:spcPct val="90000"/>
              </a:lnSpc>
              <a:spcBef>
                <a:spcPts val="1000"/>
              </a:spcBef>
              <a:buFont typeface="Arial" panose="020B0604020202020204" pitchFamily="34" charset="0"/>
              <a:buNone/>
              <a:defRPr sz="1100" kern="1200">
                <a:solidFill>
                  <a:schemeClr val="bg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fld id="{0A841400-8B2B-46C8-BB46-E6921B6B6E00}" type="slidenum">
              <a:rPr lang="en-US" baseline="0" smtClean="0">
                <a:solidFill>
                  <a:schemeClr val="bg1">
                    <a:lumMod val="95000"/>
                  </a:schemeClr>
                </a:solidFill>
              </a:rPr>
              <a:pPr/>
              <a:t>‹#›</a:t>
            </a:fld>
            <a:endParaRPr lang="en-US" baseline="0" dirty="0">
              <a:solidFill>
                <a:schemeClr val="bg1">
                  <a:lumMod val="95000"/>
                </a:schemeClr>
              </a:solidFill>
            </a:endParaRPr>
          </a:p>
        </p:txBody>
      </p:sp>
      <p:sp>
        <p:nvSpPr>
          <p:cNvPr id="9" name="Text Placeholder 3">
            <a:extLst>
              <a:ext uri="{FF2B5EF4-FFF2-40B4-BE49-F238E27FC236}">
                <a16:creationId xmlns:a16="http://schemas.microsoft.com/office/drawing/2014/main" id="{53B713DE-AFC8-49D0-AFD8-2362E0AA1EA8}"/>
              </a:ext>
            </a:extLst>
          </p:cNvPr>
          <p:cNvSpPr txBox="1">
            <a:spLocks/>
          </p:cNvSpPr>
          <p:nvPr userDrawn="1"/>
        </p:nvSpPr>
        <p:spPr>
          <a:xfrm>
            <a:off x="5468245" y="6639861"/>
            <a:ext cx="1253522" cy="318322"/>
          </a:xfrm>
          <a:prstGeom prst="rect">
            <a:avLst/>
          </a:prstGeom>
        </p:spPr>
        <p:txBody>
          <a:bodyPr lIns="0" tIns="0" rIns="0" bIns="0"/>
          <a:lstStyle>
            <a:lvl1pPr marL="0" indent="0" algn="l" defTabSz="914240" rtl="0" eaLnBrk="1" latinLnBrk="0" hangingPunct="1">
              <a:lnSpc>
                <a:spcPct val="90000"/>
              </a:lnSpc>
              <a:spcBef>
                <a:spcPts val="1000"/>
              </a:spcBef>
              <a:buFont typeface="Arial" panose="020B0604020202020204" pitchFamily="34" charset="0"/>
              <a:buNone/>
              <a:defRPr sz="1200" kern="1200" cap="all" spc="190" baseline="0">
                <a:solidFill>
                  <a:srgbClr val="808080"/>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solidFill>
                  <a:schemeClr val="bg1"/>
                </a:solidFill>
              </a:rPr>
              <a:t>UNCLASSIFIED</a:t>
            </a:r>
            <a:endParaRPr lang="en-US" dirty="0">
              <a:solidFill>
                <a:schemeClr val="tx1"/>
              </a:solidFill>
            </a:endParaRPr>
          </a:p>
        </p:txBody>
      </p:sp>
      <p:sp>
        <p:nvSpPr>
          <p:cNvPr id="10" name="Text Placeholder 5">
            <a:extLst>
              <a:ext uri="{FF2B5EF4-FFF2-40B4-BE49-F238E27FC236}">
                <a16:creationId xmlns:a16="http://schemas.microsoft.com/office/drawing/2014/main" id="{5A73A234-8C52-4E75-AD0F-2535FEDF1CAB}"/>
              </a:ext>
            </a:extLst>
          </p:cNvPr>
          <p:cNvSpPr txBox="1">
            <a:spLocks/>
          </p:cNvSpPr>
          <p:nvPr userDrawn="1"/>
        </p:nvSpPr>
        <p:spPr bwMode="white">
          <a:xfrm>
            <a:off x="5471610" y="95535"/>
            <a:ext cx="1246793" cy="186421"/>
          </a:xfrm>
          <a:prstGeom prst="rect">
            <a:avLst/>
          </a:prstGeom>
        </p:spPr>
        <p:txBody>
          <a:bodyPr lIns="0" tIns="0" rIns="0" bIns="0"/>
          <a:lstStyle>
            <a:lvl1pPr marL="0" indent="0" algn="r" defTabSz="914240" rtl="0" eaLnBrk="1" latinLnBrk="0" hangingPunct="1">
              <a:lnSpc>
                <a:spcPct val="90000"/>
              </a:lnSpc>
              <a:spcBef>
                <a:spcPts val="1000"/>
              </a:spcBef>
              <a:buFont typeface="Arial" panose="020B0604020202020204" pitchFamily="34" charset="0"/>
              <a:buNone/>
              <a:defRPr sz="1200" kern="1200" cap="all" spc="190" baseline="0">
                <a:solidFill>
                  <a:schemeClr val="bg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solidFill>
                  <a:schemeClr val="tx1"/>
                </a:solidFill>
              </a:rPr>
              <a:t>UNCLASSIFIED</a:t>
            </a:r>
          </a:p>
        </p:txBody>
      </p:sp>
      <p:pic>
        <p:nvPicPr>
          <p:cNvPr id="11" name="Picture 10" descr="A close-up of a sculpture&#10;&#10;Description automatically generated with low confidence">
            <a:extLst>
              <a:ext uri="{FF2B5EF4-FFF2-40B4-BE49-F238E27FC236}">
                <a16:creationId xmlns:a16="http://schemas.microsoft.com/office/drawing/2014/main" id="{0D76C885-6A8E-462D-BDEB-5CA3FABF3733}"/>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t="6972" b="10148"/>
          <a:stretch/>
        </p:blipFill>
        <p:spPr>
          <a:xfrm>
            <a:off x="11377674" y="209571"/>
            <a:ext cx="612796" cy="612796"/>
          </a:xfrm>
          <a:prstGeom prst="ellipse">
            <a:avLst/>
          </a:prstGeom>
        </p:spPr>
      </p:pic>
      <p:sp>
        <p:nvSpPr>
          <p:cNvPr id="2" name="TextBox 1">
            <a:extLst>
              <a:ext uri="{FF2B5EF4-FFF2-40B4-BE49-F238E27FC236}">
                <a16:creationId xmlns:a16="http://schemas.microsoft.com/office/drawing/2014/main" id="{7D5AB14F-4A8D-4EE3-B738-F0399BBAF6AA}"/>
              </a:ext>
            </a:extLst>
          </p:cNvPr>
          <p:cNvSpPr txBox="1"/>
          <p:nvPr userDrawn="1"/>
        </p:nvSpPr>
        <p:spPr>
          <a:xfrm>
            <a:off x="10007342" y="295882"/>
            <a:ext cx="1369349" cy="369332"/>
          </a:xfrm>
          <a:prstGeom prst="rect">
            <a:avLst/>
          </a:prstGeom>
          <a:noFill/>
        </p:spPr>
        <p:txBody>
          <a:bodyPr wrap="none" rtlCol="0">
            <a:spAutoFit/>
          </a:bodyPr>
          <a:lstStyle/>
          <a:p>
            <a:r>
              <a:rPr lang="en-US" sz="1800" i="1" dirty="0"/>
              <a:t>Team Minerva</a:t>
            </a:r>
          </a:p>
        </p:txBody>
      </p:sp>
    </p:spTree>
    <p:extLst>
      <p:ext uri="{BB962C8B-B14F-4D97-AF65-F5344CB8AC3E}">
        <p14:creationId xmlns:p14="http://schemas.microsoft.com/office/powerpoint/2010/main" val="1061704374"/>
      </p:ext>
    </p:extLst>
  </p:cSld>
  <p:clrMap bg1="lt1" tx1="dk1" bg2="lt2" tx2="dk2" accent1="accent1" accent2="accent2" accent3="accent3" accent4="accent4" accent5="accent5" accent6="accent6" hlink="hlink" folHlink="folHlink"/>
  <p:sldLayoutIdLst>
    <p:sldLayoutId id="2147483658" r:id="rId1"/>
    <p:sldLayoutId id="2147483663" r:id="rId2"/>
    <p:sldLayoutId id="2147483652" r:id="rId3"/>
    <p:sldLayoutId id="2147483656" r:id="rId4"/>
    <p:sldLayoutId id="2147483667" r:id="rId5"/>
    <p:sldLayoutId id="2147483668" r:id="rId6"/>
    <p:sldLayoutId id="2147483669" r:id="rId7"/>
  </p:sldLayoutIdLst>
  <p:hf hdr="0" ftr="0"/>
  <p:txStyles>
    <p:titleStyle>
      <a:lvl1pPr algn="l" defTabSz="914240" rtl="0" eaLnBrk="1" latinLnBrk="0" hangingPunct="1">
        <a:lnSpc>
          <a:spcPct val="90000"/>
        </a:lnSpc>
        <a:spcBef>
          <a:spcPct val="0"/>
        </a:spcBef>
        <a:buNone/>
        <a:defRPr sz="1050" b="0" kern="1200" baseline="0">
          <a:solidFill>
            <a:srgbClr val="808080"/>
          </a:solidFill>
          <a:latin typeface="Arial"/>
          <a:ea typeface="+mj-ea"/>
          <a:cs typeface="Arial"/>
        </a:defRPr>
      </a:lvl1pPr>
    </p:titleStyle>
    <p:body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20"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0" algn="l" defTabSz="914240" rtl="0" eaLnBrk="1" latinLnBrk="0" hangingPunct="1">
        <a:defRPr sz="1900" kern="1200">
          <a:solidFill>
            <a:schemeClr val="tx1"/>
          </a:solidFill>
          <a:latin typeface="+mn-lt"/>
          <a:ea typeface="+mn-ea"/>
          <a:cs typeface="+mn-cs"/>
        </a:defRPr>
      </a:lvl5pPr>
      <a:lvl6pPr marL="2285600" algn="l" defTabSz="914240" rtl="0" eaLnBrk="1" latinLnBrk="0" hangingPunct="1">
        <a:defRPr sz="1900" kern="1200">
          <a:solidFill>
            <a:schemeClr val="tx1"/>
          </a:solidFill>
          <a:latin typeface="+mn-lt"/>
          <a:ea typeface="+mn-ea"/>
          <a:cs typeface="+mn-cs"/>
        </a:defRPr>
      </a:lvl6pPr>
      <a:lvl7pPr marL="2742720"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0" algn="l" defTabSz="914240"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pos="383" userDrawn="1">
          <p15:clr>
            <a:srgbClr val="F26B43"/>
          </p15:clr>
        </p15:guide>
        <p15:guide id="3" pos="7295"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8" name="Rectangle 7"/>
          <p:cNvSpPr/>
          <p:nvPr userDrawn="1"/>
        </p:nvSpPr>
        <p:spPr bwMode="gray">
          <a:xfrm>
            <a:off x="0" y="0"/>
            <a:ext cx="12188825" cy="6858000"/>
          </a:xfrm>
          <a:prstGeom prst="rect">
            <a:avLst/>
          </a:prstGeom>
          <a:gradFill flip="none" rotWithShape="1">
            <a:gsLst>
              <a:gs pos="40000">
                <a:srgbClr val="000B22"/>
              </a:gs>
              <a:gs pos="0">
                <a:srgbClr val="00164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a:p>
        </p:txBody>
      </p:sp>
      <p:pic>
        <p:nvPicPr>
          <p:cNvPr id="9" name="Picture 8" descr="torch_handler.png"/>
          <p:cNvPicPr>
            <a:picLocks noChangeAspect="1"/>
          </p:cNvPicPr>
          <p:nvPr userDrawn="1"/>
        </p:nvPicPr>
        <p:blipFill>
          <a:blip r:embed="rId4" cstate="print"/>
          <a:stretch>
            <a:fillRect/>
          </a:stretch>
        </p:blipFill>
        <p:spPr>
          <a:xfrm>
            <a:off x="4770050" y="3127240"/>
            <a:ext cx="2596225" cy="3730760"/>
          </a:xfrm>
          <a:prstGeom prst="rect">
            <a:avLst/>
          </a:prstGeom>
        </p:spPr>
      </p:pic>
      <p:pic>
        <p:nvPicPr>
          <p:cNvPr id="10" name="Picture 9" descr="flame.png"/>
          <p:cNvPicPr>
            <a:picLocks noChangeAspect="1"/>
          </p:cNvPicPr>
          <p:nvPr userDrawn="1"/>
        </p:nvPicPr>
        <p:blipFill>
          <a:blip r:embed="rId5" cstate="print"/>
          <a:stretch>
            <a:fillRect/>
          </a:stretch>
        </p:blipFill>
        <p:spPr>
          <a:xfrm>
            <a:off x="4398640" y="275005"/>
            <a:ext cx="3391547" cy="3099823"/>
          </a:xfrm>
          <a:prstGeom prst="rect">
            <a:avLst/>
          </a:prstGeom>
        </p:spPr>
      </p:pic>
      <p:pic>
        <p:nvPicPr>
          <p:cNvPr id="13" name="Picture 12" descr="logo.png"/>
          <p:cNvPicPr>
            <a:picLocks noChangeAspect="1"/>
          </p:cNvPicPr>
          <p:nvPr userDrawn="1"/>
        </p:nvPicPr>
        <p:blipFill>
          <a:blip r:embed="rId6" cstate="print"/>
          <a:stretch>
            <a:fillRect/>
          </a:stretch>
        </p:blipFill>
        <p:spPr>
          <a:xfrm>
            <a:off x="3582054" y="2397916"/>
            <a:ext cx="4991324" cy="1758101"/>
          </a:xfrm>
          <a:prstGeom prst="rect">
            <a:avLst/>
          </a:prstGeom>
        </p:spPr>
      </p:pic>
      <p:sp>
        <p:nvSpPr>
          <p:cNvPr id="15" name="Text Placeholder 27"/>
          <p:cNvSpPr txBox="1">
            <a:spLocks/>
          </p:cNvSpPr>
          <p:nvPr userDrawn="1"/>
        </p:nvSpPr>
        <p:spPr bwMode="white">
          <a:xfrm>
            <a:off x="11682414" y="6588122"/>
            <a:ext cx="365492" cy="140502"/>
          </a:xfrm>
          <a:prstGeom prst="rect">
            <a:avLst/>
          </a:prstGeom>
        </p:spPr>
        <p:txBody>
          <a:bodyPr lIns="0" tIns="0" rIns="0" bIns="0"/>
          <a:lstStyle>
            <a:lvl1pPr marL="0" indent="0" algn="r" defTabSz="914240" rtl="0" eaLnBrk="1" latinLnBrk="0" hangingPunct="1">
              <a:lnSpc>
                <a:spcPct val="90000"/>
              </a:lnSpc>
              <a:spcBef>
                <a:spcPts val="1000"/>
              </a:spcBef>
              <a:buFont typeface="Arial" panose="020B0604020202020204" pitchFamily="34" charset="0"/>
              <a:buNone/>
              <a:defRPr sz="1100" kern="1200">
                <a:solidFill>
                  <a:schemeClr val="bg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fld id="{0A841400-8B2B-46C8-BB46-E6921B6B6E00}" type="slidenum">
              <a:rPr lang="en-US" smtClean="0"/>
              <a:pPr/>
              <a:t>‹#›</a:t>
            </a:fld>
            <a:endParaRPr lang="en-US" dirty="0"/>
          </a:p>
        </p:txBody>
      </p:sp>
    </p:spTree>
    <p:extLst>
      <p:ext uri="{BB962C8B-B14F-4D97-AF65-F5344CB8AC3E}">
        <p14:creationId xmlns:p14="http://schemas.microsoft.com/office/powerpoint/2010/main" val="259135247"/>
      </p:ext>
    </p:extLst>
  </p:cSld>
  <p:clrMap bg1="lt1" tx1="dk1" bg2="lt2" tx2="dk2" accent1="accent1" accent2="accent2" accent3="accent3" accent4="accent4" accent5="accent5" accent6="accent6" hlink="hlink" folHlink="folHlink"/>
  <p:sldLayoutIdLst>
    <p:sldLayoutId id="2147483662"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pos="383" userDrawn="1">
          <p15:clr>
            <a:srgbClr val="F26B43"/>
          </p15:clr>
        </p15:guide>
        <p15:guide id="3" pos="729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owardsdatascience.com/workflow-of-a-machine-learning-project-ec1dba419b94#:~:text=Workflow%20of%20a%20Machine%20Learning%20project%201%20Gathering,the%20type%20of%20data.%20...%20More%20items...%20" TargetMode="External"/><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workflow-of-a-machine-learning-project-ec1dba419b94#:~:text=Workflow%20of%20a%20Machine%20Learning%20project%201%20Gathering,the%20type%20of%20data.%20...%20More%20items...%20" TargetMode="External"/><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19.png"/><Relationship Id="rId2" Type="http://schemas.openxmlformats.org/officeDocument/2006/relationships/image" Target="../media/image15.gif"/><Relationship Id="rId1" Type="http://schemas.openxmlformats.org/officeDocument/2006/relationships/slideLayout" Target="../slideLayouts/slideLayout8.xml"/><Relationship Id="rId6" Type="http://schemas.openxmlformats.org/officeDocument/2006/relationships/hyperlink" Target="https://towardsdatascience.com/workflow-of-a-machine-learning-project-ec1dba419b94#:~:text=Workflow%20of%20a%20Machine%20Learning%20project%201%20Gathering,the%20type%20of%20data.%20...%20More%20items...%20" TargetMode="External"/><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Team Minerva</a:t>
            </a:r>
          </a:p>
          <a:p>
            <a:endParaRPr lang="en-US" dirty="0"/>
          </a:p>
        </p:txBody>
      </p:sp>
      <p:sp>
        <p:nvSpPr>
          <p:cNvPr id="3" name="Text Placeholder 2"/>
          <p:cNvSpPr>
            <a:spLocks noGrp="1"/>
          </p:cNvSpPr>
          <p:nvPr>
            <p:ph type="body" sz="quarter" idx="11"/>
          </p:nvPr>
        </p:nvSpPr>
        <p:spPr/>
        <p:txBody>
          <a:bodyPr/>
          <a:lstStyle/>
          <a:p>
            <a:r>
              <a:rPr lang="en-US" dirty="0"/>
              <a:t>16 Apr 2021</a:t>
            </a:r>
          </a:p>
        </p:txBody>
      </p:sp>
      <p:sp>
        <p:nvSpPr>
          <p:cNvPr id="4" name="Text Placeholder 3"/>
          <p:cNvSpPr>
            <a:spLocks noGrp="1"/>
          </p:cNvSpPr>
          <p:nvPr>
            <p:ph type="body" sz="quarter" idx="18"/>
          </p:nvPr>
        </p:nvSpPr>
        <p:spPr/>
        <p:txBody>
          <a:bodyPr/>
          <a:lstStyle/>
          <a:p>
            <a:r>
              <a:rPr lang="en-US" dirty="0"/>
              <a:t>unclassifiEd</a:t>
            </a:r>
          </a:p>
        </p:txBody>
      </p:sp>
      <p:sp>
        <p:nvSpPr>
          <p:cNvPr id="5" name="Text Placeholder 4"/>
          <p:cNvSpPr>
            <a:spLocks noGrp="1"/>
          </p:cNvSpPr>
          <p:nvPr>
            <p:ph type="body" sz="quarter" idx="19"/>
          </p:nvPr>
        </p:nvSpPr>
        <p:spPr/>
        <p:txBody>
          <a:bodyPr/>
          <a:lstStyle/>
          <a:p>
            <a:r>
              <a:rPr lang="en-US" dirty="0"/>
              <a:t>unclassified</a:t>
            </a:r>
          </a:p>
        </p:txBody>
      </p:sp>
      <p:sp>
        <p:nvSpPr>
          <p:cNvPr id="11" name="Rectangle 10">
            <a:extLst>
              <a:ext uri="{FF2B5EF4-FFF2-40B4-BE49-F238E27FC236}">
                <a16:creationId xmlns:a16="http://schemas.microsoft.com/office/drawing/2014/main" id="{E35A7C99-0D5A-4916-B143-4F7C2F1EE82A}"/>
              </a:ext>
            </a:extLst>
          </p:cNvPr>
          <p:cNvSpPr/>
          <p:nvPr/>
        </p:nvSpPr>
        <p:spPr>
          <a:xfrm>
            <a:off x="901809" y="5092219"/>
            <a:ext cx="3155286" cy="10264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20"/>
          </p:nvPr>
        </p:nvSpPr>
        <p:spPr>
          <a:xfrm>
            <a:off x="168568" y="5092219"/>
            <a:ext cx="11851688" cy="412305"/>
          </a:xfrm>
        </p:spPr>
        <p:txBody>
          <a:bodyPr/>
          <a:lstStyle/>
          <a:p>
            <a:r>
              <a:rPr lang="en-US" dirty="0">
                <a:solidFill>
                  <a:schemeClr val="bg1">
                    <a:lumMod val="50000"/>
                  </a:schemeClr>
                </a:solidFill>
              </a:rPr>
              <a:t>Accelerated, INTERACTIVE, and ACTIONABLE sentiment analysis</a:t>
            </a:r>
            <a:endParaRPr lang="en-US" dirty="0">
              <a:solidFill>
                <a:srgbClr val="FF0000"/>
              </a:solidFill>
            </a:endParaRPr>
          </a:p>
        </p:txBody>
      </p:sp>
    </p:spTree>
    <p:extLst>
      <p:ext uri="{BB962C8B-B14F-4D97-AF65-F5344CB8AC3E}">
        <p14:creationId xmlns:p14="http://schemas.microsoft.com/office/powerpoint/2010/main" val="595079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5BC0C7-7772-442B-ABC1-D5E963152D56}"/>
              </a:ext>
            </a:extLst>
          </p:cNvPr>
          <p:cNvPicPr>
            <a:picLocks noChangeAspect="1"/>
          </p:cNvPicPr>
          <p:nvPr/>
        </p:nvPicPr>
        <p:blipFill>
          <a:blip r:embed="rId2"/>
          <a:stretch>
            <a:fillRect/>
          </a:stretch>
        </p:blipFill>
        <p:spPr>
          <a:xfrm>
            <a:off x="163546" y="1308295"/>
            <a:ext cx="7859565" cy="4793351"/>
          </a:xfrm>
          <a:prstGeom prst="rect">
            <a:avLst/>
          </a:prstGeom>
        </p:spPr>
      </p:pic>
      <p:sp>
        <p:nvSpPr>
          <p:cNvPr id="12" name="TextBox 11">
            <a:extLst>
              <a:ext uri="{FF2B5EF4-FFF2-40B4-BE49-F238E27FC236}">
                <a16:creationId xmlns:a16="http://schemas.microsoft.com/office/drawing/2014/main" id="{99997ABB-9CD4-4624-B843-B975C5A533CC}"/>
              </a:ext>
            </a:extLst>
          </p:cNvPr>
          <p:cNvSpPr txBox="1"/>
          <p:nvPr/>
        </p:nvSpPr>
        <p:spPr>
          <a:xfrm>
            <a:off x="8112370" y="2445516"/>
            <a:ext cx="3788898" cy="2446695"/>
          </a:xfrm>
          <a:prstGeom prst="rect">
            <a:avLst/>
          </a:prstGeom>
          <a:noFill/>
        </p:spPr>
        <p:txBody>
          <a:bodyPr wrap="square" rtlCol="0">
            <a:spAutoFit/>
          </a:bodyPr>
          <a:lstStyle/>
          <a:p>
            <a:pPr marL="285664" indent="-285664">
              <a:buFontTx/>
              <a:buChar char="-"/>
            </a:pPr>
            <a:r>
              <a:rPr lang="en-US" sz="2000" dirty="0"/>
              <a:t>How well did it do on its task?</a:t>
            </a:r>
          </a:p>
          <a:p>
            <a:pPr marL="285664" indent="-285664">
              <a:buFontTx/>
              <a:buChar char="-"/>
            </a:pPr>
            <a:r>
              <a:rPr lang="en-US" sz="2000" dirty="0"/>
              <a:t>Were there any biases?</a:t>
            </a:r>
          </a:p>
          <a:p>
            <a:pPr marL="285664" indent="-285664">
              <a:buFontTx/>
              <a:buChar char="-"/>
            </a:pPr>
            <a:r>
              <a:rPr lang="en-US" sz="2000" dirty="0"/>
              <a:t>Could it be made faster?</a:t>
            </a:r>
          </a:p>
          <a:p>
            <a:pPr marL="285664" indent="-285664">
              <a:buFontTx/>
              <a:buChar char="-"/>
            </a:pPr>
            <a:r>
              <a:rPr lang="en-US" sz="2000" dirty="0"/>
              <a:t>Was it accurate?</a:t>
            </a:r>
          </a:p>
          <a:p>
            <a:pPr marL="742784" lvl="1" indent="-285664">
              <a:buFontTx/>
              <a:buChar char="-"/>
            </a:pPr>
            <a:r>
              <a:rPr lang="en-US" sz="1800" dirty="0"/>
              <a:t>Assess tolerance for false positives and false negatives</a:t>
            </a:r>
          </a:p>
          <a:p>
            <a:pPr marL="742784" lvl="1" indent="-285664">
              <a:buFontTx/>
              <a:buChar char="-"/>
            </a:pPr>
            <a:r>
              <a:rPr lang="en-US" sz="1800" dirty="0"/>
              <a:t>Adjust as needed  </a:t>
            </a:r>
          </a:p>
          <a:p>
            <a:pPr marL="285664" indent="-285664">
              <a:buFontTx/>
              <a:buChar char="-"/>
            </a:pPr>
            <a:endParaRPr lang="en-US" sz="1899" dirty="0"/>
          </a:p>
        </p:txBody>
      </p:sp>
      <p:sp>
        <p:nvSpPr>
          <p:cNvPr id="6" name="Text Placeholder 3">
            <a:extLst>
              <a:ext uri="{FF2B5EF4-FFF2-40B4-BE49-F238E27FC236}">
                <a16:creationId xmlns:a16="http://schemas.microsoft.com/office/drawing/2014/main" id="{1EC02D52-21B2-4DC3-A72E-818A641DB506}"/>
              </a:ext>
            </a:extLst>
          </p:cNvPr>
          <p:cNvSpPr txBox="1">
            <a:spLocks/>
          </p:cNvSpPr>
          <p:nvPr/>
        </p:nvSpPr>
        <p:spPr>
          <a:xfrm>
            <a:off x="1136359" y="279941"/>
            <a:ext cx="10144651" cy="423173"/>
          </a:xfrm>
          <a:prstGeom prst="rect">
            <a:avLst/>
          </a:prstGeom>
        </p:spPr>
        <p:txBody>
          <a:bodyP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b="1" dirty="0">
                <a:solidFill>
                  <a:srgbClr val="000C36"/>
                </a:solidFill>
                <a:latin typeface="Arial Narrow"/>
                <a:sym typeface="Arial Narrow"/>
              </a:rPr>
              <a:t>MODEL EVALUATION</a:t>
            </a:r>
          </a:p>
        </p:txBody>
      </p:sp>
      <p:sp>
        <p:nvSpPr>
          <p:cNvPr id="2" name="TextBox 1">
            <a:extLst>
              <a:ext uri="{FF2B5EF4-FFF2-40B4-BE49-F238E27FC236}">
                <a16:creationId xmlns:a16="http://schemas.microsoft.com/office/drawing/2014/main" id="{85069902-C07A-4D71-9ED3-112419DE5B0D}"/>
              </a:ext>
            </a:extLst>
          </p:cNvPr>
          <p:cNvSpPr txBox="1"/>
          <p:nvPr/>
        </p:nvSpPr>
        <p:spPr>
          <a:xfrm>
            <a:off x="8942363" y="1941342"/>
            <a:ext cx="1984005" cy="384721"/>
          </a:xfrm>
          <a:prstGeom prst="rect">
            <a:avLst/>
          </a:prstGeom>
          <a:noFill/>
        </p:spPr>
        <p:txBody>
          <a:bodyPr wrap="none" rtlCol="0">
            <a:spAutoFit/>
          </a:bodyPr>
          <a:lstStyle/>
          <a:p>
            <a:r>
              <a:rPr lang="en-US" b="1" dirty="0"/>
              <a:t>Model Assessment</a:t>
            </a:r>
          </a:p>
        </p:txBody>
      </p:sp>
      <p:sp>
        <p:nvSpPr>
          <p:cNvPr id="7" name="TextBox 6">
            <a:extLst>
              <a:ext uri="{FF2B5EF4-FFF2-40B4-BE49-F238E27FC236}">
                <a16:creationId xmlns:a16="http://schemas.microsoft.com/office/drawing/2014/main" id="{2E79A5DF-88AC-4CCC-A89F-45793ED343D3}"/>
              </a:ext>
            </a:extLst>
          </p:cNvPr>
          <p:cNvSpPr txBox="1"/>
          <p:nvPr/>
        </p:nvSpPr>
        <p:spPr>
          <a:xfrm>
            <a:off x="7804614" y="6231970"/>
            <a:ext cx="6094413" cy="261610"/>
          </a:xfrm>
          <a:prstGeom prst="rect">
            <a:avLst/>
          </a:prstGeom>
          <a:noFill/>
        </p:spPr>
        <p:txBody>
          <a:bodyPr wrap="square">
            <a:spAutoFit/>
          </a:bodyPr>
          <a:lstStyle/>
          <a:p>
            <a:r>
              <a:rPr lang="en-US" sz="1100" dirty="0">
                <a:hlinkClick r:id="rId3"/>
              </a:rPr>
              <a:t>Workflow of a Machine Learning project | by </a:t>
            </a:r>
            <a:r>
              <a:rPr lang="en-US" sz="1100" dirty="0" err="1">
                <a:hlinkClick r:id="rId3"/>
              </a:rPr>
              <a:t>Ayush</a:t>
            </a:r>
            <a:r>
              <a:rPr lang="en-US" sz="1100" dirty="0">
                <a:hlinkClick r:id="rId3"/>
              </a:rPr>
              <a:t> Pant | Towards Data Science</a:t>
            </a:r>
            <a:endParaRPr lang="en-US" sz="1100" dirty="0"/>
          </a:p>
        </p:txBody>
      </p:sp>
    </p:spTree>
    <p:extLst>
      <p:ext uri="{BB962C8B-B14F-4D97-AF65-F5344CB8AC3E}">
        <p14:creationId xmlns:p14="http://schemas.microsoft.com/office/powerpoint/2010/main" val="533234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281C65-D852-413A-85D8-0C49B106B5D3}"/>
              </a:ext>
            </a:extLst>
          </p:cNvPr>
          <p:cNvPicPr>
            <a:picLocks noChangeAspect="1"/>
          </p:cNvPicPr>
          <p:nvPr/>
        </p:nvPicPr>
        <p:blipFill>
          <a:blip r:embed="rId2"/>
          <a:stretch>
            <a:fillRect/>
          </a:stretch>
        </p:blipFill>
        <p:spPr>
          <a:xfrm>
            <a:off x="9202078" y="2954236"/>
            <a:ext cx="1908923" cy="1232734"/>
          </a:xfrm>
          <a:prstGeom prst="rect">
            <a:avLst/>
          </a:prstGeom>
          <a:ln>
            <a:solidFill>
              <a:schemeClr val="accent1"/>
            </a:solidFill>
          </a:ln>
        </p:spPr>
      </p:pic>
      <p:graphicFrame>
        <p:nvGraphicFramePr>
          <p:cNvPr id="6" name="Diagram 5">
            <a:extLst>
              <a:ext uri="{FF2B5EF4-FFF2-40B4-BE49-F238E27FC236}">
                <a16:creationId xmlns:a16="http://schemas.microsoft.com/office/drawing/2014/main" id="{D8BA92A8-F870-4545-975B-44E455433FC6}"/>
              </a:ext>
            </a:extLst>
          </p:cNvPr>
          <p:cNvGraphicFramePr/>
          <p:nvPr>
            <p:extLst>
              <p:ext uri="{D42A27DB-BD31-4B8C-83A1-F6EECF244321}">
                <p14:modId xmlns:p14="http://schemas.microsoft.com/office/powerpoint/2010/main" val="260216404"/>
              </p:ext>
            </p:extLst>
          </p:nvPr>
        </p:nvGraphicFramePr>
        <p:xfrm>
          <a:off x="2082655" y="1155181"/>
          <a:ext cx="8186760" cy="485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763B77D4-8F8D-4538-9D19-95B3CBF686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8193" y="3043489"/>
            <a:ext cx="1908923" cy="1073769"/>
          </a:xfrm>
          <a:prstGeom prst="rect">
            <a:avLst/>
          </a:prstGeom>
        </p:spPr>
      </p:pic>
      <p:sp>
        <p:nvSpPr>
          <p:cNvPr id="7" name="Text Placeholder 3">
            <a:extLst>
              <a:ext uri="{FF2B5EF4-FFF2-40B4-BE49-F238E27FC236}">
                <a16:creationId xmlns:a16="http://schemas.microsoft.com/office/drawing/2014/main" id="{CCBE1E36-2457-4A33-B1EE-89472DD7A4C1}"/>
              </a:ext>
            </a:extLst>
          </p:cNvPr>
          <p:cNvSpPr txBox="1">
            <a:spLocks/>
          </p:cNvSpPr>
          <p:nvPr/>
        </p:nvSpPr>
        <p:spPr>
          <a:xfrm>
            <a:off x="1136359" y="279941"/>
            <a:ext cx="10144651" cy="423173"/>
          </a:xfrm>
          <a:prstGeom prst="rect">
            <a:avLst/>
          </a:prstGeom>
        </p:spPr>
        <p:txBody>
          <a:bodyP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b="1" dirty="0">
                <a:solidFill>
                  <a:srgbClr val="000C36"/>
                </a:solidFill>
                <a:latin typeface="Arial Narrow"/>
                <a:sym typeface="Arial Narrow"/>
              </a:rPr>
              <a:t>CONTINUOUS MACHINE LEARNING CYCLE</a:t>
            </a:r>
          </a:p>
        </p:txBody>
      </p:sp>
    </p:spTree>
    <p:extLst>
      <p:ext uri="{BB962C8B-B14F-4D97-AF65-F5344CB8AC3E}">
        <p14:creationId xmlns:p14="http://schemas.microsoft.com/office/powerpoint/2010/main" val="1119072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62435EE6-F189-4B93-B8FE-222E5E7C65BD}"/>
              </a:ext>
            </a:extLst>
          </p:cNvPr>
          <p:cNvSpPr txBox="1">
            <a:spLocks/>
          </p:cNvSpPr>
          <p:nvPr/>
        </p:nvSpPr>
        <p:spPr>
          <a:xfrm>
            <a:off x="1087949" y="344487"/>
            <a:ext cx="10144651" cy="423173"/>
          </a:xfrm>
          <a:prstGeom prst="rect">
            <a:avLst/>
          </a:prstGeom>
        </p:spPr>
        <p:txBody>
          <a:bodyP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b="1" dirty="0">
                <a:solidFill>
                  <a:srgbClr val="000C36"/>
                </a:solidFill>
                <a:latin typeface="Arial Narrow"/>
                <a:sym typeface="Arial Narrow"/>
              </a:rPr>
              <a:t>ARCHITECTURE</a:t>
            </a:r>
          </a:p>
          <a:p>
            <a:r>
              <a:rPr lang="en-US" sz="1800" dirty="0">
                <a:solidFill>
                  <a:srgbClr val="000C36"/>
                </a:solidFill>
                <a:latin typeface="Arial Narrow"/>
                <a:sym typeface="Arial Narrow"/>
              </a:rPr>
              <a:t>What we made along with what we would have liked to have made given more time</a:t>
            </a:r>
          </a:p>
        </p:txBody>
      </p:sp>
      <p:sp>
        <p:nvSpPr>
          <p:cNvPr id="7" name="TextBox 6">
            <a:extLst>
              <a:ext uri="{FF2B5EF4-FFF2-40B4-BE49-F238E27FC236}">
                <a16:creationId xmlns:a16="http://schemas.microsoft.com/office/drawing/2014/main" id="{FCED4BB1-7EAB-431B-B008-98FFEE76008C}"/>
              </a:ext>
            </a:extLst>
          </p:cNvPr>
          <p:cNvSpPr txBox="1"/>
          <p:nvPr/>
        </p:nvSpPr>
        <p:spPr>
          <a:xfrm>
            <a:off x="6250193" y="5346550"/>
            <a:ext cx="5862502" cy="1077218"/>
          </a:xfrm>
          <a:prstGeom prst="rect">
            <a:avLst/>
          </a:prstGeom>
          <a:noFill/>
          <a:ln>
            <a:solidFill>
              <a:schemeClr val="accent6"/>
            </a:solidFill>
          </a:ln>
        </p:spPr>
        <p:txBody>
          <a:bodyPr wrap="none" rtlCol="0">
            <a:spAutoFit/>
          </a:bodyPr>
          <a:lstStyle/>
          <a:p>
            <a:r>
              <a:rPr lang="en-US" sz="1600" dirty="0"/>
              <a:t>Time and resource constraints loomed large in our selection of tools</a:t>
            </a:r>
          </a:p>
          <a:p>
            <a:pPr marL="342900" indent="-342900">
              <a:buFontTx/>
              <a:buChar char="-"/>
            </a:pPr>
            <a:r>
              <a:rPr lang="en-US" sz="1600" dirty="0"/>
              <a:t>Time to real code drove most decisions</a:t>
            </a:r>
          </a:p>
          <a:p>
            <a:pPr marL="342900" indent="-342900">
              <a:buFontTx/>
              <a:buChar char="-"/>
            </a:pPr>
            <a:r>
              <a:rPr lang="en-US" sz="1600" dirty="0"/>
              <a:t>Codebase is a mix of legacy code, open-source, and licensed products</a:t>
            </a:r>
          </a:p>
          <a:p>
            <a:pPr marL="342900" indent="-342900">
              <a:buFontTx/>
              <a:buChar char="-"/>
            </a:pPr>
            <a:r>
              <a:rPr lang="en-US" sz="1600" dirty="0"/>
              <a:t>Where licensed products were used, open-source variants are identified</a:t>
            </a:r>
          </a:p>
        </p:txBody>
      </p:sp>
      <p:sp>
        <p:nvSpPr>
          <p:cNvPr id="8" name="TextBox 7">
            <a:extLst>
              <a:ext uri="{FF2B5EF4-FFF2-40B4-BE49-F238E27FC236}">
                <a16:creationId xmlns:a16="http://schemas.microsoft.com/office/drawing/2014/main" id="{662AE618-F1FC-4517-AAE4-B8D80C1C8619}"/>
              </a:ext>
            </a:extLst>
          </p:cNvPr>
          <p:cNvSpPr txBox="1"/>
          <p:nvPr/>
        </p:nvSpPr>
        <p:spPr>
          <a:xfrm>
            <a:off x="1111564" y="1510968"/>
            <a:ext cx="1372492" cy="384721"/>
          </a:xfrm>
          <a:prstGeom prst="rect">
            <a:avLst/>
          </a:prstGeom>
          <a:noFill/>
        </p:spPr>
        <p:txBody>
          <a:bodyPr wrap="none" rtlCol="0">
            <a:spAutoFit/>
          </a:bodyPr>
          <a:lstStyle/>
          <a:p>
            <a:r>
              <a:rPr lang="en-US" u="sng" dirty="0"/>
              <a:t>Data Pipeline</a:t>
            </a:r>
          </a:p>
        </p:txBody>
      </p:sp>
      <p:sp>
        <p:nvSpPr>
          <p:cNvPr id="9" name="Rectangle: Rounded Corners 8">
            <a:extLst>
              <a:ext uri="{FF2B5EF4-FFF2-40B4-BE49-F238E27FC236}">
                <a16:creationId xmlns:a16="http://schemas.microsoft.com/office/drawing/2014/main" id="{F81926FE-5B58-4B8E-9439-4918C8C509A5}"/>
              </a:ext>
            </a:extLst>
          </p:cNvPr>
          <p:cNvSpPr/>
          <p:nvPr/>
        </p:nvSpPr>
        <p:spPr>
          <a:xfrm>
            <a:off x="457200" y="2156907"/>
            <a:ext cx="2614108" cy="27485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1DF31EF-22C6-4E5B-BC71-7480BBB21E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046" y="2393576"/>
            <a:ext cx="451037" cy="5232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493AB74-E127-4328-BAE9-12028355D44C}"/>
              </a:ext>
            </a:extLst>
          </p:cNvPr>
          <p:cNvPicPr>
            <a:picLocks noChangeAspect="1"/>
          </p:cNvPicPr>
          <p:nvPr/>
        </p:nvPicPr>
        <p:blipFill>
          <a:blip r:embed="rId3"/>
          <a:stretch>
            <a:fillRect/>
          </a:stretch>
        </p:blipFill>
        <p:spPr>
          <a:xfrm>
            <a:off x="1613645" y="2502031"/>
            <a:ext cx="910123" cy="306291"/>
          </a:xfrm>
          <a:prstGeom prst="rect">
            <a:avLst/>
          </a:prstGeom>
        </p:spPr>
      </p:pic>
      <p:pic>
        <p:nvPicPr>
          <p:cNvPr id="14" name="Picture 13">
            <a:extLst>
              <a:ext uri="{FF2B5EF4-FFF2-40B4-BE49-F238E27FC236}">
                <a16:creationId xmlns:a16="http://schemas.microsoft.com/office/drawing/2014/main" id="{067DD6D5-A9AF-46EC-B710-99F1DD954647}"/>
              </a:ext>
            </a:extLst>
          </p:cNvPr>
          <p:cNvPicPr>
            <a:picLocks noChangeAspect="1"/>
          </p:cNvPicPr>
          <p:nvPr/>
        </p:nvPicPr>
        <p:blipFill>
          <a:blip r:embed="rId4"/>
          <a:stretch>
            <a:fillRect/>
          </a:stretch>
        </p:blipFill>
        <p:spPr>
          <a:xfrm>
            <a:off x="886046" y="4214146"/>
            <a:ext cx="1500830" cy="379423"/>
          </a:xfrm>
          <a:prstGeom prst="rect">
            <a:avLst/>
          </a:prstGeom>
        </p:spPr>
      </p:pic>
      <p:pic>
        <p:nvPicPr>
          <p:cNvPr id="16" name="Picture 15">
            <a:extLst>
              <a:ext uri="{FF2B5EF4-FFF2-40B4-BE49-F238E27FC236}">
                <a16:creationId xmlns:a16="http://schemas.microsoft.com/office/drawing/2014/main" id="{4B97374B-7939-4650-9A90-E9D0E9887F43}"/>
              </a:ext>
            </a:extLst>
          </p:cNvPr>
          <p:cNvPicPr>
            <a:picLocks noChangeAspect="1"/>
          </p:cNvPicPr>
          <p:nvPr/>
        </p:nvPicPr>
        <p:blipFill>
          <a:blip r:embed="rId5"/>
          <a:stretch>
            <a:fillRect/>
          </a:stretch>
        </p:blipFill>
        <p:spPr>
          <a:xfrm>
            <a:off x="2120581" y="3016245"/>
            <a:ext cx="645084" cy="274401"/>
          </a:xfrm>
          <a:prstGeom prst="rect">
            <a:avLst/>
          </a:prstGeom>
        </p:spPr>
      </p:pic>
      <p:pic>
        <p:nvPicPr>
          <p:cNvPr id="18" name="Picture 17">
            <a:extLst>
              <a:ext uri="{FF2B5EF4-FFF2-40B4-BE49-F238E27FC236}">
                <a16:creationId xmlns:a16="http://schemas.microsoft.com/office/drawing/2014/main" id="{8C0B9790-62AB-4151-B723-D6E9A5459D7C}"/>
              </a:ext>
            </a:extLst>
          </p:cNvPr>
          <p:cNvPicPr>
            <a:picLocks noChangeAspect="1"/>
          </p:cNvPicPr>
          <p:nvPr/>
        </p:nvPicPr>
        <p:blipFill>
          <a:blip r:embed="rId6"/>
          <a:stretch>
            <a:fillRect/>
          </a:stretch>
        </p:blipFill>
        <p:spPr>
          <a:xfrm>
            <a:off x="613184" y="3041366"/>
            <a:ext cx="1306699" cy="290052"/>
          </a:xfrm>
          <a:prstGeom prst="rect">
            <a:avLst/>
          </a:prstGeom>
        </p:spPr>
      </p:pic>
      <p:pic>
        <p:nvPicPr>
          <p:cNvPr id="20" name="Picture 19">
            <a:extLst>
              <a:ext uri="{FF2B5EF4-FFF2-40B4-BE49-F238E27FC236}">
                <a16:creationId xmlns:a16="http://schemas.microsoft.com/office/drawing/2014/main" id="{9D2E4C08-B723-41FD-8E39-DA0B7EBFA7FF}"/>
              </a:ext>
            </a:extLst>
          </p:cNvPr>
          <p:cNvPicPr>
            <a:picLocks noChangeAspect="1"/>
          </p:cNvPicPr>
          <p:nvPr/>
        </p:nvPicPr>
        <p:blipFill>
          <a:blip r:embed="rId7"/>
          <a:stretch>
            <a:fillRect/>
          </a:stretch>
        </p:blipFill>
        <p:spPr>
          <a:xfrm>
            <a:off x="1484552" y="3454274"/>
            <a:ext cx="1444364" cy="262612"/>
          </a:xfrm>
          <a:prstGeom prst="rect">
            <a:avLst/>
          </a:prstGeom>
        </p:spPr>
      </p:pic>
      <p:pic>
        <p:nvPicPr>
          <p:cNvPr id="22" name="Picture 21">
            <a:extLst>
              <a:ext uri="{FF2B5EF4-FFF2-40B4-BE49-F238E27FC236}">
                <a16:creationId xmlns:a16="http://schemas.microsoft.com/office/drawing/2014/main" id="{F24AE9CE-8CFF-436E-8FEA-67CC7C1084CF}"/>
              </a:ext>
            </a:extLst>
          </p:cNvPr>
          <p:cNvPicPr>
            <a:picLocks noChangeAspect="1"/>
          </p:cNvPicPr>
          <p:nvPr/>
        </p:nvPicPr>
        <p:blipFill>
          <a:blip r:embed="rId8">
            <a:alphaModFix amt="56000"/>
          </a:blip>
          <a:stretch>
            <a:fillRect/>
          </a:stretch>
        </p:blipFill>
        <p:spPr>
          <a:xfrm>
            <a:off x="1111564" y="3880513"/>
            <a:ext cx="1011624" cy="300111"/>
          </a:xfrm>
          <a:prstGeom prst="rect">
            <a:avLst/>
          </a:prstGeom>
        </p:spPr>
      </p:pic>
      <p:sp>
        <p:nvSpPr>
          <p:cNvPr id="23" name="TextBox 22">
            <a:extLst>
              <a:ext uri="{FF2B5EF4-FFF2-40B4-BE49-F238E27FC236}">
                <a16:creationId xmlns:a16="http://schemas.microsoft.com/office/drawing/2014/main" id="{E91C8707-95D5-45F1-B788-EAFFE2DB476B}"/>
              </a:ext>
            </a:extLst>
          </p:cNvPr>
          <p:cNvSpPr txBox="1"/>
          <p:nvPr/>
        </p:nvSpPr>
        <p:spPr>
          <a:xfrm>
            <a:off x="5365976" y="1510968"/>
            <a:ext cx="1768433" cy="384721"/>
          </a:xfrm>
          <a:prstGeom prst="rect">
            <a:avLst/>
          </a:prstGeom>
          <a:noFill/>
        </p:spPr>
        <p:txBody>
          <a:bodyPr wrap="none" rtlCol="0">
            <a:spAutoFit/>
          </a:bodyPr>
          <a:lstStyle/>
          <a:p>
            <a:r>
              <a:rPr lang="en-US" u="sng" dirty="0"/>
              <a:t>Machine Learning</a:t>
            </a:r>
          </a:p>
        </p:txBody>
      </p:sp>
      <p:sp>
        <p:nvSpPr>
          <p:cNvPr id="25" name="Rectangle: Rounded Corners 24">
            <a:extLst>
              <a:ext uri="{FF2B5EF4-FFF2-40B4-BE49-F238E27FC236}">
                <a16:creationId xmlns:a16="http://schemas.microsoft.com/office/drawing/2014/main" id="{8730DBCD-D782-4B1F-B351-5FDBB641C725}"/>
              </a:ext>
            </a:extLst>
          </p:cNvPr>
          <p:cNvSpPr/>
          <p:nvPr/>
        </p:nvSpPr>
        <p:spPr>
          <a:xfrm>
            <a:off x="3536718" y="2156906"/>
            <a:ext cx="5354473" cy="30282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689D8E2-86B4-47BF-AF60-71A40C1F2271}"/>
              </a:ext>
            </a:extLst>
          </p:cNvPr>
          <p:cNvPicPr>
            <a:picLocks noChangeAspect="1"/>
          </p:cNvPicPr>
          <p:nvPr/>
        </p:nvPicPr>
        <p:blipFill>
          <a:blip r:embed="rId9">
            <a:alphaModFix amt="68000"/>
          </a:blip>
          <a:stretch>
            <a:fillRect/>
          </a:stretch>
        </p:blipFill>
        <p:spPr>
          <a:xfrm>
            <a:off x="3828754" y="2403402"/>
            <a:ext cx="1969618" cy="320302"/>
          </a:xfrm>
          <a:prstGeom prst="rect">
            <a:avLst/>
          </a:prstGeom>
        </p:spPr>
      </p:pic>
      <p:pic>
        <p:nvPicPr>
          <p:cNvPr id="28" name="Picture 27">
            <a:extLst>
              <a:ext uri="{FF2B5EF4-FFF2-40B4-BE49-F238E27FC236}">
                <a16:creationId xmlns:a16="http://schemas.microsoft.com/office/drawing/2014/main" id="{4BFB7068-EA72-4A2C-B16C-1C99062CD920}"/>
              </a:ext>
            </a:extLst>
          </p:cNvPr>
          <p:cNvPicPr>
            <a:picLocks noChangeAspect="1"/>
          </p:cNvPicPr>
          <p:nvPr/>
        </p:nvPicPr>
        <p:blipFill>
          <a:blip r:embed="rId10"/>
          <a:stretch>
            <a:fillRect/>
          </a:stretch>
        </p:blipFill>
        <p:spPr>
          <a:xfrm>
            <a:off x="4059657" y="2834866"/>
            <a:ext cx="1394056" cy="423174"/>
          </a:xfrm>
          <a:prstGeom prst="rect">
            <a:avLst/>
          </a:prstGeom>
        </p:spPr>
      </p:pic>
      <p:cxnSp>
        <p:nvCxnSpPr>
          <p:cNvPr id="30" name="Straight Connector 29">
            <a:extLst>
              <a:ext uri="{FF2B5EF4-FFF2-40B4-BE49-F238E27FC236}">
                <a16:creationId xmlns:a16="http://schemas.microsoft.com/office/drawing/2014/main" id="{00DA72F9-B9F5-4F61-B0C1-03CDCDD69D06}"/>
              </a:ext>
            </a:extLst>
          </p:cNvPr>
          <p:cNvCxnSpPr/>
          <p:nvPr/>
        </p:nvCxnSpPr>
        <p:spPr>
          <a:xfrm>
            <a:off x="3828754" y="2813350"/>
            <a:ext cx="203003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EC651A0-0132-4C6F-AFB1-DF8233E55164}"/>
              </a:ext>
            </a:extLst>
          </p:cNvPr>
          <p:cNvPicPr>
            <a:picLocks noChangeAspect="1"/>
          </p:cNvPicPr>
          <p:nvPr/>
        </p:nvPicPr>
        <p:blipFill>
          <a:blip r:embed="rId11"/>
          <a:stretch>
            <a:fillRect/>
          </a:stretch>
        </p:blipFill>
        <p:spPr>
          <a:xfrm>
            <a:off x="3892267" y="3487913"/>
            <a:ext cx="1863071" cy="686176"/>
          </a:xfrm>
          <a:prstGeom prst="rect">
            <a:avLst/>
          </a:prstGeom>
        </p:spPr>
      </p:pic>
      <p:pic>
        <p:nvPicPr>
          <p:cNvPr id="34" name="Picture 33">
            <a:extLst>
              <a:ext uri="{FF2B5EF4-FFF2-40B4-BE49-F238E27FC236}">
                <a16:creationId xmlns:a16="http://schemas.microsoft.com/office/drawing/2014/main" id="{B34422CF-6B3F-4901-A354-83311B49AD37}"/>
              </a:ext>
            </a:extLst>
          </p:cNvPr>
          <p:cNvPicPr>
            <a:picLocks noChangeAspect="1"/>
          </p:cNvPicPr>
          <p:nvPr/>
        </p:nvPicPr>
        <p:blipFill>
          <a:blip r:embed="rId12"/>
          <a:stretch>
            <a:fillRect/>
          </a:stretch>
        </p:blipFill>
        <p:spPr>
          <a:xfrm>
            <a:off x="6150828" y="2415287"/>
            <a:ext cx="1807490" cy="393035"/>
          </a:xfrm>
          <a:prstGeom prst="rect">
            <a:avLst/>
          </a:prstGeom>
        </p:spPr>
      </p:pic>
      <p:pic>
        <p:nvPicPr>
          <p:cNvPr id="36" name="Picture 35">
            <a:extLst>
              <a:ext uri="{FF2B5EF4-FFF2-40B4-BE49-F238E27FC236}">
                <a16:creationId xmlns:a16="http://schemas.microsoft.com/office/drawing/2014/main" id="{130EC1C1-9F8E-46EA-BFB7-F3B876BB8CBE}"/>
              </a:ext>
            </a:extLst>
          </p:cNvPr>
          <p:cNvPicPr>
            <a:picLocks noChangeAspect="1"/>
          </p:cNvPicPr>
          <p:nvPr/>
        </p:nvPicPr>
        <p:blipFill>
          <a:blip r:embed="rId13"/>
          <a:stretch>
            <a:fillRect/>
          </a:stretch>
        </p:blipFill>
        <p:spPr>
          <a:xfrm>
            <a:off x="7451207" y="2992140"/>
            <a:ext cx="1014221" cy="1118795"/>
          </a:xfrm>
          <a:prstGeom prst="rect">
            <a:avLst/>
          </a:prstGeom>
        </p:spPr>
      </p:pic>
      <p:pic>
        <p:nvPicPr>
          <p:cNvPr id="38" name="Picture 37">
            <a:extLst>
              <a:ext uri="{FF2B5EF4-FFF2-40B4-BE49-F238E27FC236}">
                <a16:creationId xmlns:a16="http://schemas.microsoft.com/office/drawing/2014/main" id="{E9FCCFED-FEA1-456D-B69B-B0F61E96A9C0}"/>
              </a:ext>
            </a:extLst>
          </p:cNvPr>
          <p:cNvPicPr>
            <a:picLocks noChangeAspect="1"/>
          </p:cNvPicPr>
          <p:nvPr/>
        </p:nvPicPr>
        <p:blipFill rotWithShape="1">
          <a:blip r:embed="rId14"/>
          <a:srcRect l="1302" r="-1"/>
          <a:stretch/>
        </p:blipFill>
        <p:spPr>
          <a:xfrm>
            <a:off x="6110886" y="3118192"/>
            <a:ext cx="1212377" cy="621615"/>
          </a:xfrm>
          <a:prstGeom prst="rect">
            <a:avLst/>
          </a:prstGeom>
        </p:spPr>
      </p:pic>
      <p:cxnSp>
        <p:nvCxnSpPr>
          <p:cNvPr id="40" name="Straight Connector 39">
            <a:extLst>
              <a:ext uri="{FF2B5EF4-FFF2-40B4-BE49-F238E27FC236}">
                <a16:creationId xmlns:a16="http://schemas.microsoft.com/office/drawing/2014/main" id="{E4CCC118-4762-472C-809C-A7C553ADB12D}"/>
              </a:ext>
            </a:extLst>
          </p:cNvPr>
          <p:cNvCxnSpPr>
            <a:cxnSpLocks/>
          </p:cNvCxnSpPr>
          <p:nvPr/>
        </p:nvCxnSpPr>
        <p:spPr>
          <a:xfrm>
            <a:off x="930400" y="4235153"/>
            <a:ext cx="15536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92E6407-0D3A-406A-8208-1760860AB57F}"/>
              </a:ext>
            </a:extLst>
          </p:cNvPr>
          <p:cNvSpPr/>
          <p:nvPr/>
        </p:nvSpPr>
        <p:spPr>
          <a:xfrm>
            <a:off x="9320757" y="2156907"/>
            <a:ext cx="2614108" cy="27485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BCA0A4C9-E731-4307-8559-F8B84F76DBBA}"/>
              </a:ext>
            </a:extLst>
          </p:cNvPr>
          <p:cNvPicPr>
            <a:picLocks noChangeAspect="1"/>
          </p:cNvPicPr>
          <p:nvPr/>
        </p:nvPicPr>
        <p:blipFill>
          <a:blip r:embed="rId15"/>
          <a:stretch>
            <a:fillRect/>
          </a:stretch>
        </p:blipFill>
        <p:spPr>
          <a:xfrm>
            <a:off x="9840294" y="2750986"/>
            <a:ext cx="1665007" cy="482307"/>
          </a:xfrm>
          <a:prstGeom prst="rect">
            <a:avLst/>
          </a:prstGeom>
        </p:spPr>
      </p:pic>
      <p:pic>
        <p:nvPicPr>
          <p:cNvPr id="45" name="Picture 44">
            <a:extLst>
              <a:ext uri="{FF2B5EF4-FFF2-40B4-BE49-F238E27FC236}">
                <a16:creationId xmlns:a16="http://schemas.microsoft.com/office/drawing/2014/main" id="{190103EB-FA29-467E-BD00-0AFE836EA31B}"/>
              </a:ext>
            </a:extLst>
          </p:cNvPr>
          <p:cNvPicPr>
            <a:picLocks noChangeAspect="1"/>
          </p:cNvPicPr>
          <p:nvPr/>
        </p:nvPicPr>
        <p:blipFill>
          <a:blip r:embed="rId16"/>
          <a:stretch>
            <a:fillRect/>
          </a:stretch>
        </p:blipFill>
        <p:spPr>
          <a:xfrm>
            <a:off x="9995019" y="3331418"/>
            <a:ext cx="1355555" cy="572492"/>
          </a:xfrm>
          <a:prstGeom prst="rect">
            <a:avLst/>
          </a:prstGeom>
        </p:spPr>
      </p:pic>
      <p:cxnSp>
        <p:nvCxnSpPr>
          <p:cNvPr id="47" name="Straight Connector 46">
            <a:extLst>
              <a:ext uri="{FF2B5EF4-FFF2-40B4-BE49-F238E27FC236}">
                <a16:creationId xmlns:a16="http://schemas.microsoft.com/office/drawing/2014/main" id="{7DF1BD70-2F6B-4000-85DB-A1C4957E2DA7}"/>
              </a:ext>
            </a:extLst>
          </p:cNvPr>
          <p:cNvCxnSpPr>
            <a:cxnSpLocks/>
          </p:cNvCxnSpPr>
          <p:nvPr/>
        </p:nvCxnSpPr>
        <p:spPr>
          <a:xfrm>
            <a:off x="9895968" y="3215590"/>
            <a:ext cx="155365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8D46A66-ED31-416E-BF3D-3AAC1EB1D55D}"/>
              </a:ext>
            </a:extLst>
          </p:cNvPr>
          <p:cNvSpPr txBox="1"/>
          <p:nvPr/>
        </p:nvSpPr>
        <p:spPr>
          <a:xfrm>
            <a:off x="9976959" y="1510968"/>
            <a:ext cx="1301703" cy="384721"/>
          </a:xfrm>
          <a:prstGeom prst="rect">
            <a:avLst/>
          </a:prstGeom>
          <a:noFill/>
        </p:spPr>
        <p:txBody>
          <a:bodyPr wrap="none" rtlCol="0">
            <a:spAutoFit/>
          </a:bodyPr>
          <a:lstStyle/>
          <a:p>
            <a:r>
              <a:rPr lang="en-US" u="sng" dirty="0"/>
              <a:t>Visualization</a:t>
            </a:r>
          </a:p>
        </p:txBody>
      </p:sp>
      <p:pic>
        <p:nvPicPr>
          <p:cNvPr id="51" name="Picture 50">
            <a:extLst>
              <a:ext uri="{FF2B5EF4-FFF2-40B4-BE49-F238E27FC236}">
                <a16:creationId xmlns:a16="http://schemas.microsoft.com/office/drawing/2014/main" id="{BBB25FCD-956C-4814-A9A7-399295D03A62}"/>
              </a:ext>
            </a:extLst>
          </p:cNvPr>
          <p:cNvPicPr>
            <a:picLocks noChangeAspect="1"/>
          </p:cNvPicPr>
          <p:nvPr/>
        </p:nvPicPr>
        <p:blipFill>
          <a:blip r:embed="rId17"/>
          <a:stretch>
            <a:fillRect/>
          </a:stretch>
        </p:blipFill>
        <p:spPr>
          <a:xfrm>
            <a:off x="5486459" y="4030568"/>
            <a:ext cx="1535182" cy="1045179"/>
          </a:xfrm>
          <a:prstGeom prst="rect">
            <a:avLst/>
          </a:prstGeom>
          <a:pattFill prst="wdUpDiag">
            <a:fgClr>
              <a:schemeClr val="accent1"/>
            </a:fgClr>
            <a:bgClr>
              <a:schemeClr val="bg1"/>
            </a:bgClr>
          </a:pattFill>
          <a:ln>
            <a:solidFill>
              <a:schemeClr val="accent1">
                <a:shade val="50000"/>
              </a:schemeClr>
            </a:solidFill>
          </a:ln>
        </p:spPr>
      </p:pic>
      <p:sp>
        <p:nvSpPr>
          <p:cNvPr id="52" name="TextBox 51">
            <a:extLst>
              <a:ext uri="{FF2B5EF4-FFF2-40B4-BE49-F238E27FC236}">
                <a16:creationId xmlns:a16="http://schemas.microsoft.com/office/drawing/2014/main" id="{5219568A-4B42-4A3F-8A9C-7ABAE4BAC492}"/>
              </a:ext>
            </a:extLst>
          </p:cNvPr>
          <p:cNvSpPr txBox="1"/>
          <p:nvPr/>
        </p:nvSpPr>
        <p:spPr>
          <a:xfrm rot="19123988">
            <a:off x="5732483" y="4413906"/>
            <a:ext cx="1205779" cy="384721"/>
          </a:xfrm>
          <a:prstGeom prst="rect">
            <a:avLst/>
          </a:prstGeom>
          <a:solidFill>
            <a:schemeClr val="bg2">
              <a:lumMod val="75000"/>
              <a:alpha val="33000"/>
            </a:schemeClr>
          </a:solidFill>
        </p:spPr>
        <p:txBody>
          <a:bodyPr wrap="none" rtlCol="0">
            <a:spAutoFit/>
          </a:bodyPr>
          <a:lstStyle/>
          <a:p>
            <a:r>
              <a:rPr lang="en-US" dirty="0">
                <a:solidFill>
                  <a:schemeClr val="bg1"/>
                </a:solidFill>
              </a:rPr>
              <a:t>not finished</a:t>
            </a:r>
          </a:p>
        </p:txBody>
      </p:sp>
    </p:spTree>
    <p:extLst>
      <p:ext uri="{BB962C8B-B14F-4D97-AF65-F5344CB8AC3E}">
        <p14:creationId xmlns:p14="http://schemas.microsoft.com/office/powerpoint/2010/main" val="76289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96EF09-F075-43DC-AA9B-4215FD028D87}"/>
              </a:ext>
            </a:extLst>
          </p:cNvPr>
          <p:cNvSpPr txBox="1"/>
          <p:nvPr/>
        </p:nvSpPr>
        <p:spPr>
          <a:xfrm>
            <a:off x="1069925" y="1476238"/>
            <a:ext cx="10527445" cy="3785652"/>
          </a:xfrm>
          <a:prstGeom prst="rect">
            <a:avLst/>
          </a:prstGeom>
          <a:noFill/>
        </p:spPr>
        <p:txBody>
          <a:bodyPr wrap="square">
            <a:spAutoFit/>
          </a:bodyPr>
          <a:lstStyle/>
          <a:p>
            <a:pPr marL="571500" indent="-342900" algn="l">
              <a:buFont typeface="Arial" panose="020B0604020202020204" pitchFamily="34" charset="0"/>
              <a:buChar char="•"/>
            </a:pPr>
            <a:r>
              <a:rPr lang="en-US" sz="2000" b="0" i="1" dirty="0">
                <a:effectLst/>
                <a:latin typeface="+mj-lt"/>
              </a:rPr>
              <a:t>Discovery</a:t>
            </a:r>
            <a:r>
              <a:rPr lang="en-US" sz="2000" b="0" i="0" dirty="0">
                <a:effectLst/>
                <a:latin typeface="+mj-lt"/>
              </a:rPr>
              <a:t>, starting from an unfettered full dataset</a:t>
            </a:r>
          </a:p>
          <a:p>
            <a:pPr marL="1028620" lvl="1" indent="-342900">
              <a:buFont typeface="Arial" panose="020B0604020202020204" pitchFamily="34" charset="0"/>
              <a:buChar char="•"/>
            </a:pPr>
            <a:r>
              <a:rPr lang="en-US" sz="2000" dirty="0">
                <a:latin typeface="+mj-lt"/>
              </a:rPr>
              <a:t>Rapid, scalable, and portable, triage of available data types</a:t>
            </a:r>
          </a:p>
          <a:p>
            <a:pPr marL="1028620" lvl="1" indent="-342900">
              <a:buFont typeface="Arial" panose="020B0604020202020204" pitchFamily="34" charset="0"/>
              <a:buChar char="•"/>
            </a:pPr>
            <a:r>
              <a:rPr lang="en-US" sz="2000" dirty="0">
                <a:latin typeface="+mj-lt"/>
              </a:rPr>
              <a:t>Iterative refinement and o</a:t>
            </a:r>
            <a:r>
              <a:rPr lang="en-US" sz="2000" b="0" i="0" dirty="0">
                <a:effectLst/>
                <a:latin typeface="+mj-lt"/>
              </a:rPr>
              <a:t>utlier identification and investigation</a:t>
            </a:r>
          </a:p>
          <a:p>
            <a:pPr marL="571500" indent="-342900" algn="l">
              <a:buFont typeface="Arial" panose="020B0604020202020204" pitchFamily="34" charset="0"/>
              <a:buChar char="•"/>
            </a:pPr>
            <a:r>
              <a:rPr lang="en-US" sz="2000" i="1" dirty="0">
                <a:latin typeface="+mj-lt"/>
              </a:rPr>
              <a:t>Social Media as a Sensor</a:t>
            </a:r>
          </a:p>
          <a:p>
            <a:pPr marL="1028620" lvl="1" indent="-342900">
              <a:buFont typeface="Arial" panose="020B0604020202020204" pitchFamily="34" charset="0"/>
              <a:buChar char="•"/>
            </a:pPr>
            <a:r>
              <a:rPr lang="en-US" sz="2000" dirty="0">
                <a:latin typeface="+mj-lt"/>
              </a:rPr>
              <a:t>Leverage prior event signatures to serve as indicators</a:t>
            </a:r>
          </a:p>
          <a:p>
            <a:pPr marL="1028620" lvl="1" indent="-342900">
              <a:buFont typeface="Arial" panose="020B0604020202020204" pitchFamily="34" charset="0"/>
              <a:buChar char="•"/>
            </a:pPr>
            <a:r>
              <a:rPr lang="en-US" sz="2000" dirty="0">
                <a:latin typeface="+mj-lt"/>
              </a:rPr>
              <a:t>Can provide insight into closed or restricted societies for major events</a:t>
            </a:r>
          </a:p>
          <a:p>
            <a:pPr marL="571500" indent="-342900" algn="l">
              <a:buFont typeface="Arial" panose="020B0604020202020204" pitchFamily="34" charset="0"/>
              <a:buChar char="•"/>
            </a:pPr>
            <a:r>
              <a:rPr lang="en-US" sz="2000" b="0" i="1" dirty="0">
                <a:effectLst/>
                <a:latin typeface="+mj-lt"/>
              </a:rPr>
              <a:t>Persona identification</a:t>
            </a:r>
          </a:p>
          <a:p>
            <a:pPr marL="1028620" lvl="1" indent="-342900">
              <a:buFont typeface="Arial" panose="020B0604020202020204" pitchFamily="34" charset="0"/>
              <a:buChar char="•"/>
            </a:pPr>
            <a:r>
              <a:rPr lang="en-US" sz="2000" dirty="0">
                <a:latin typeface="+mj-lt"/>
              </a:rPr>
              <a:t>C</a:t>
            </a:r>
            <a:r>
              <a:rPr lang="en-US" sz="2000" b="0" i="0" dirty="0">
                <a:effectLst/>
                <a:latin typeface="+mj-lt"/>
              </a:rPr>
              <a:t>orrelating language patterns and content similarity, to identify persons</a:t>
            </a:r>
          </a:p>
          <a:p>
            <a:pPr marL="1028620" lvl="1" indent="-342900">
              <a:buFont typeface="Arial" panose="020B0604020202020204" pitchFamily="34" charset="0"/>
              <a:buChar char="•"/>
            </a:pPr>
            <a:r>
              <a:rPr lang="en-US" sz="2000" dirty="0">
                <a:latin typeface="+mj-lt"/>
              </a:rPr>
              <a:t>Essential Elements of Information (EEI),  associated with persons/actors</a:t>
            </a:r>
          </a:p>
          <a:p>
            <a:pPr marL="571500" indent="-342900" algn="l">
              <a:buFont typeface="Arial" panose="020B0604020202020204" pitchFamily="34" charset="0"/>
              <a:buChar char="•"/>
            </a:pPr>
            <a:r>
              <a:rPr lang="en-US" sz="2000" b="0" i="1" dirty="0">
                <a:effectLst/>
                <a:latin typeface="+mj-lt"/>
              </a:rPr>
              <a:t>Campaign</a:t>
            </a:r>
            <a:r>
              <a:rPr lang="en-US" sz="2000" b="0" dirty="0">
                <a:effectLst/>
                <a:latin typeface="+mj-lt"/>
              </a:rPr>
              <a:t> identification </a:t>
            </a:r>
            <a:r>
              <a:rPr lang="en-US" sz="2000" b="0" i="0" dirty="0">
                <a:effectLst/>
                <a:latin typeface="+mj-lt"/>
              </a:rPr>
              <a:t>and classification</a:t>
            </a:r>
          </a:p>
          <a:p>
            <a:pPr marL="1028620" lvl="1" indent="-342900">
              <a:buFont typeface="Arial" panose="020B0604020202020204" pitchFamily="34" charset="0"/>
              <a:buChar char="•"/>
            </a:pPr>
            <a:r>
              <a:rPr lang="en-US" sz="2000" b="0" i="0" dirty="0">
                <a:effectLst/>
                <a:latin typeface="+mj-lt"/>
              </a:rPr>
              <a:t>Intent, sentiment, emotion scores (fear, anger, joy, disgust…), and toxicity</a:t>
            </a:r>
          </a:p>
          <a:p>
            <a:pPr marL="1028620" lvl="1" indent="-342900">
              <a:buFont typeface="Arial" panose="020B0604020202020204" pitchFamily="34" charset="0"/>
              <a:buChar char="•"/>
            </a:pPr>
            <a:r>
              <a:rPr lang="en-US" sz="2000" b="0" i="0" dirty="0">
                <a:effectLst/>
                <a:latin typeface="+mj-lt"/>
              </a:rPr>
              <a:t>Categorize into positive, negative, or disinformation, as per Request </a:t>
            </a:r>
            <a:r>
              <a:rPr lang="en-US" sz="2000" dirty="0">
                <a:latin typeface="+mj-lt"/>
              </a:rPr>
              <a:t>F</a:t>
            </a:r>
            <a:r>
              <a:rPr lang="en-US" sz="2000" b="0" i="0" dirty="0">
                <a:effectLst/>
                <a:latin typeface="+mj-lt"/>
              </a:rPr>
              <a:t>or </a:t>
            </a:r>
            <a:r>
              <a:rPr lang="en-US" sz="2000" dirty="0">
                <a:latin typeface="+mj-lt"/>
              </a:rPr>
              <a:t>I</a:t>
            </a:r>
            <a:r>
              <a:rPr lang="en-US" sz="2000" b="0" i="0" dirty="0">
                <a:effectLst/>
                <a:latin typeface="+mj-lt"/>
              </a:rPr>
              <a:t>nformation (RFI)</a:t>
            </a:r>
            <a:endParaRPr lang="en-US" sz="2000" dirty="0">
              <a:latin typeface="+mj-lt"/>
            </a:endParaRPr>
          </a:p>
        </p:txBody>
      </p:sp>
      <p:sp>
        <p:nvSpPr>
          <p:cNvPr id="8" name="Text Placeholder 3">
            <a:extLst>
              <a:ext uri="{FF2B5EF4-FFF2-40B4-BE49-F238E27FC236}">
                <a16:creationId xmlns:a16="http://schemas.microsoft.com/office/drawing/2014/main" id="{A24AF7BC-4BB1-4463-B86A-14D85DD52E07}"/>
              </a:ext>
            </a:extLst>
          </p:cNvPr>
          <p:cNvSpPr txBox="1">
            <a:spLocks/>
          </p:cNvSpPr>
          <p:nvPr/>
        </p:nvSpPr>
        <p:spPr>
          <a:xfrm>
            <a:off x="1136359" y="279941"/>
            <a:ext cx="10144651" cy="423173"/>
          </a:xfrm>
          <a:prstGeom prst="rect">
            <a:avLst/>
          </a:prstGeom>
        </p:spPr>
        <p:txBody>
          <a:bodyP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b="1" dirty="0">
                <a:solidFill>
                  <a:srgbClr val="000C36"/>
                </a:solidFill>
                <a:latin typeface="Arial Narrow"/>
                <a:sym typeface="Arial Narrow"/>
              </a:rPr>
              <a:t>MISSION USE CASES FOR MACHINE LEARNING</a:t>
            </a:r>
          </a:p>
        </p:txBody>
      </p:sp>
    </p:spTree>
    <p:extLst>
      <p:ext uri="{BB962C8B-B14F-4D97-AF65-F5344CB8AC3E}">
        <p14:creationId xmlns:p14="http://schemas.microsoft.com/office/powerpoint/2010/main" val="2257406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67EA75-E7B9-4E66-B4B6-75AF317AE004}"/>
              </a:ext>
            </a:extLst>
          </p:cNvPr>
          <p:cNvPicPr>
            <a:picLocks noChangeAspect="1"/>
          </p:cNvPicPr>
          <p:nvPr/>
        </p:nvPicPr>
        <p:blipFill>
          <a:blip r:embed="rId2"/>
          <a:stretch>
            <a:fillRect/>
          </a:stretch>
        </p:blipFill>
        <p:spPr>
          <a:xfrm>
            <a:off x="1113692" y="715736"/>
            <a:ext cx="9961440" cy="5249911"/>
          </a:xfrm>
          <a:prstGeom prst="rect">
            <a:avLst/>
          </a:prstGeom>
        </p:spPr>
      </p:pic>
      <p:sp>
        <p:nvSpPr>
          <p:cNvPr id="8" name="TextBox 7">
            <a:extLst>
              <a:ext uri="{FF2B5EF4-FFF2-40B4-BE49-F238E27FC236}">
                <a16:creationId xmlns:a16="http://schemas.microsoft.com/office/drawing/2014/main" id="{3C00F429-DA15-4259-BE14-7B314FBC828E}"/>
              </a:ext>
            </a:extLst>
          </p:cNvPr>
          <p:cNvSpPr txBox="1"/>
          <p:nvPr/>
        </p:nvSpPr>
        <p:spPr>
          <a:xfrm>
            <a:off x="3074020" y="2226139"/>
            <a:ext cx="5740674" cy="2308324"/>
          </a:xfrm>
          <a:prstGeom prst="rect">
            <a:avLst/>
          </a:prstGeom>
          <a:solidFill>
            <a:schemeClr val="bg1"/>
          </a:solidFill>
        </p:spPr>
        <p:txBody>
          <a:bodyPr wrap="none" rtlCol="0">
            <a:spAutoFit/>
          </a:bodyPr>
          <a:lstStyle/>
          <a:p>
            <a:pPr algn="ctr"/>
            <a:r>
              <a:rPr lang="en-US" sz="7200" dirty="0"/>
              <a:t>Data Processing</a:t>
            </a:r>
          </a:p>
          <a:p>
            <a:pPr algn="ctr"/>
            <a:r>
              <a:rPr lang="en-US" sz="7200" dirty="0"/>
              <a:t>PDF - OCR</a:t>
            </a:r>
          </a:p>
        </p:txBody>
      </p:sp>
    </p:spTree>
    <p:extLst>
      <p:ext uri="{BB962C8B-B14F-4D97-AF65-F5344CB8AC3E}">
        <p14:creationId xmlns:p14="http://schemas.microsoft.com/office/powerpoint/2010/main" val="1687926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0A84286-FAF9-4B59-91D1-4DDF3DEA90C9}"/>
              </a:ext>
            </a:extLst>
          </p:cNvPr>
          <p:cNvSpPr>
            <a:spLocks noGrp="1"/>
          </p:cNvSpPr>
          <p:nvPr>
            <p:ph sz="half" idx="1"/>
          </p:nvPr>
        </p:nvSpPr>
        <p:spPr>
          <a:xfrm>
            <a:off x="608015" y="1336529"/>
            <a:ext cx="5486398" cy="4891604"/>
          </a:xfrm>
        </p:spPr>
        <p:txBody>
          <a:bodyPr/>
          <a:lstStyle/>
          <a:p>
            <a:r>
              <a:rPr lang="en-US" sz="2799" dirty="0">
                <a:solidFill>
                  <a:schemeClr val="tx1">
                    <a:lumMod val="50000"/>
                  </a:schemeClr>
                </a:solidFill>
              </a:rPr>
              <a:t>Data corpus includes 4,702 PDFs of varying length, quality, and content</a:t>
            </a:r>
          </a:p>
          <a:p>
            <a:pPr marL="685594" indent="-457063">
              <a:buFont typeface="Arial,Sans-Serif"/>
              <a:buChar char="•"/>
            </a:pPr>
            <a:r>
              <a:rPr lang="en-US" sz="2799" dirty="0">
                <a:solidFill>
                  <a:schemeClr val="tx1">
                    <a:lumMod val="50000"/>
                  </a:schemeClr>
                </a:solidFill>
              </a:rPr>
              <a:t>File variation precludes application of single parsing COA</a:t>
            </a:r>
          </a:p>
          <a:p>
            <a:pPr marL="685594" indent="-457063">
              <a:buFont typeface="Arial,Sans-Serif"/>
              <a:buChar char="•"/>
            </a:pPr>
            <a:r>
              <a:rPr lang="en-US" dirty="0">
                <a:solidFill>
                  <a:schemeClr val="tx1">
                    <a:lumMod val="50000"/>
                  </a:schemeClr>
                </a:solidFill>
              </a:rPr>
              <a:t>Variation also n</a:t>
            </a:r>
            <a:r>
              <a:rPr lang="en-US" sz="2799" dirty="0">
                <a:solidFill>
                  <a:schemeClr val="tx1">
                    <a:lumMod val="50000"/>
                  </a:schemeClr>
                </a:solidFill>
              </a:rPr>
              <a:t>ecessitates use of multi-step, multi-layer approach</a:t>
            </a:r>
          </a:p>
          <a:p>
            <a:pPr marL="1371069" lvl="1" indent="-457063">
              <a:spcBef>
                <a:spcPts val="1000"/>
              </a:spcBef>
              <a:buFont typeface="Arial,Sans-Serif"/>
              <a:buChar char="•"/>
            </a:pPr>
            <a:r>
              <a:rPr lang="en-US" dirty="0">
                <a:solidFill>
                  <a:schemeClr val="tx1">
                    <a:lumMod val="50000"/>
                  </a:schemeClr>
                </a:solidFill>
              </a:rPr>
              <a:t>Text extract (</a:t>
            </a:r>
            <a:r>
              <a:rPr lang="en-US" dirty="0" err="1">
                <a:solidFill>
                  <a:schemeClr val="tx1">
                    <a:lumMod val="50000"/>
                  </a:schemeClr>
                </a:solidFill>
              </a:rPr>
              <a:t>textract</a:t>
            </a:r>
            <a:r>
              <a:rPr lang="en-US" dirty="0">
                <a:solidFill>
                  <a:schemeClr val="tx1">
                    <a:lumMod val="50000"/>
                  </a:schemeClr>
                </a:solidFill>
              </a:rPr>
              <a:t>)</a:t>
            </a:r>
          </a:p>
          <a:p>
            <a:pPr marL="1371069" lvl="1" indent="-457063">
              <a:spcBef>
                <a:spcPts val="1000"/>
              </a:spcBef>
              <a:buFont typeface="Arial,Sans-Serif"/>
              <a:buChar char="•"/>
            </a:pPr>
            <a:r>
              <a:rPr lang="en-US" dirty="0">
                <a:solidFill>
                  <a:schemeClr val="tx1">
                    <a:lumMod val="50000"/>
                  </a:schemeClr>
                </a:solidFill>
              </a:rPr>
              <a:t>Photo extract &amp; OCR (tesseract)</a:t>
            </a:r>
            <a:endParaRPr lang="en-US" dirty="0"/>
          </a:p>
        </p:txBody>
      </p:sp>
      <p:sp>
        <p:nvSpPr>
          <p:cNvPr id="4" name="Text Placeholder 3">
            <a:extLst>
              <a:ext uri="{FF2B5EF4-FFF2-40B4-BE49-F238E27FC236}">
                <a16:creationId xmlns:a16="http://schemas.microsoft.com/office/drawing/2014/main" id="{746066A1-C03A-49C3-A56F-6D715671AF9A}"/>
              </a:ext>
            </a:extLst>
          </p:cNvPr>
          <p:cNvSpPr>
            <a:spLocks noGrp="1"/>
          </p:cNvSpPr>
          <p:nvPr>
            <p:ph type="body" sz="quarter" idx="16"/>
          </p:nvPr>
        </p:nvSpPr>
        <p:spPr>
          <a:xfrm>
            <a:off x="1063085" y="392543"/>
            <a:ext cx="9575716" cy="423063"/>
          </a:xfrm>
        </p:spPr>
        <p:txBody>
          <a:bodyPr lIns="0" tIns="0" rIns="0" bIns="0" anchor="ctr"/>
          <a:lstStyle/>
          <a:p>
            <a:r>
              <a:rPr lang="en-US" dirty="0"/>
              <a:t>PDF Parsing</a:t>
            </a:r>
          </a:p>
        </p:txBody>
      </p:sp>
      <p:pic>
        <p:nvPicPr>
          <p:cNvPr id="5" name="Picture 5">
            <a:extLst>
              <a:ext uri="{FF2B5EF4-FFF2-40B4-BE49-F238E27FC236}">
                <a16:creationId xmlns:a16="http://schemas.microsoft.com/office/drawing/2014/main" id="{67D6C8C6-0DE5-49DE-BFF4-040DF833DF95}"/>
              </a:ext>
            </a:extLst>
          </p:cNvPr>
          <p:cNvPicPr>
            <a:picLocks noChangeAspect="1"/>
          </p:cNvPicPr>
          <p:nvPr/>
        </p:nvPicPr>
        <p:blipFill>
          <a:blip r:embed="rId2"/>
          <a:stretch>
            <a:fillRect/>
          </a:stretch>
        </p:blipFill>
        <p:spPr>
          <a:xfrm>
            <a:off x="7058647" y="1330992"/>
            <a:ext cx="3634112" cy="4720559"/>
          </a:xfrm>
          <a:prstGeom prst="rect">
            <a:avLst/>
          </a:prstGeom>
        </p:spPr>
      </p:pic>
      <p:sp>
        <p:nvSpPr>
          <p:cNvPr id="8" name="TextBox 7">
            <a:extLst>
              <a:ext uri="{FF2B5EF4-FFF2-40B4-BE49-F238E27FC236}">
                <a16:creationId xmlns:a16="http://schemas.microsoft.com/office/drawing/2014/main" id="{BCEA1CEA-35C2-470D-99ED-D534FAE2325A}"/>
              </a:ext>
            </a:extLst>
          </p:cNvPr>
          <p:cNvSpPr txBox="1"/>
          <p:nvPr/>
        </p:nvSpPr>
        <p:spPr>
          <a:xfrm>
            <a:off x="7058646" y="6051551"/>
            <a:ext cx="2742485" cy="276927"/>
          </a:xfrm>
          <a:prstGeom prst="rect">
            <a:avLst/>
          </a:prstGeom>
          <a:noFill/>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r>
              <a:rPr lang="en-US" sz="1200" dirty="0"/>
              <a:t>Example PDF</a:t>
            </a:r>
          </a:p>
        </p:txBody>
      </p:sp>
    </p:spTree>
    <p:extLst>
      <p:ext uri="{BB962C8B-B14F-4D97-AF65-F5344CB8AC3E}">
        <p14:creationId xmlns:p14="http://schemas.microsoft.com/office/powerpoint/2010/main" val="986992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2191B18E-8BF2-4F2E-8FA2-D33D198DCD6D}"/>
              </a:ext>
            </a:extLst>
          </p:cNvPr>
          <p:cNvPicPr>
            <a:picLocks noChangeAspect="1"/>
          </p:cNvPicPr>
          <p:nvPr/>
        </p:nvPicPr>
        <p:blipFill>
          <a:blip r:embed="rId2"/>
          <a:stretch>
            <a:fillRect/>
          </a:stretch>
        </p:blipFill>
        <p:spPr>
          <a:xfrm>
            <a:off x="149587" y="1702248"/>
            <a:ext cx="3634112" cy="4720559"/>
          </a:xfrm>
          <a:prstGeom prst="rect">
            <a:avLst/>
          </a:prstGeom>
        </p:spPr>
      </p:pic>
      <p:sp>
        <p:nvSpPr>
          <p:cNvPr id="6" name="TextBox 5">
            <a:extLst>
              <a:ext uri="{FF2B5EF4-FFF2-40B4-BE49-F238E27FC236}">
                <a16:creationId xmlns:a16="http://schemas.microsoft.com/office/drawing/2014/main" id="{0CA60B9F-1AAA-4921-B130-530B75EE2754}"/>
              </a:ext>
            </a:extLst>
          </p:cNvPr>
          <p:cNvSpPr txBox="1"/>
          <p:nvPr/>
        </p:nvSpPr>
        <p:spPr>
          <a:xfrm>
            <a:off x="4306801" y="2112513"/>
            <a:ext cx="7732437" cy="3476969"/>
          </a:xfrm>
          <a:prstGeom prst="rect">
            <a:avLst/>
          </a:prstGeom>
          <a:noFill/>
          <a:ln>
            <a:solidFill>
              <a:schemeClr val="accent1"/>
            </a:solidFill>
          </a:ln>
        </p:spPr>
        <p:txBody>
          <a:bodyPr wrap="square" rtlCol="0">
            <a:spAutoFit/>
          </a:bodyPr>
          <a:lstStyle/>
          <a:p>
            <a:r>
              <a:rPr lang="en-US" sz="2199" dirty="0">
                <a:solidFill>
                  <a:schemeClr val="tx1">
                    <a:lumMod val="50000"/>
                  </a:schemeClr>
                </a:solidFill>
              </a:rPr>
              <a:t>File Metadata MD5: Path: File Type: Size: Disposition: Date Created: Date Accessed: Date Modified: 81F22B806BEBA3FF439E5AD72A935FE3 Pictures\Telegram\IMG_20170415_112936.jpg JPEG Image 215 KB Overt 04/15/2017 11:29:36 04/15/2017 11:29:36 04/15/2017 11:29:36 EXIF Date Taken: Make: Model: GPS Latitude: GPS Longitude: N/A N/A N/A N/A N/A Disclaimer All date/time stamps are only as accurate as the original device settings. Created dates represent the date and time a file first appears on a device. It may not reflect the actual date of file creation. In cases of file transfer, modified dates will be earlier than created dates. Modified dates represent the last date and time a file was altered. </a:t>
            </a:r>
          </a:p>
        </p:txBody>
      </p:sp>
      <p:sp>
        <p:nvSpPr>
          <p:cNvPr id="9" name="Arrow: Right 8">
            <a:extLst>
              <a:ext uri="{FF2B5EF4-FFF2-40B4-BE49-F238E27FC236}">
                <a16:creationId xmlns:a16="http://schemas.microsoft.com/office/drawing/2014/main" id="{0EC17C42-C870-46AF-A178-F39E6AE91450}"/>
              </a:ext>
            </a:extLst>
          </p:cNvPr>
          <p:cNvSpPr/>
          <p:nvPr/>
        </p:nvSpPr>
        <p:spPr>
          <a:xfrm>
            <a:off x="3861318" y="3650088"/>
            <a:ext cx="367864" cy="4230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99"/>
          </a:p>
        </p:txBody>
      </p:sp>
      <p:sp>
        <p:nvSpPr>
          <p:cNvPr id="10" name="Text Placeholder 3">
            <a:extLst>
              <a:ext uri="{FF2B5EF4-FFF2-40B4-BE49-F238E27FC236}">
                <a16:creationId xmlns:a16="http://schemas.microsoft.com/office/drawing/2014/main" id="{E808E2D6-1C64-4B1F-8AF0-EC791CC25DC4}"/>
              </a:ext>
            </a:extLst>
          </p:cNvPr>
          <p:cNvSpPr txBox="1">
            <a:spLocks/>
          </p:cNvSpPr>
          <p:nvPr/>
        </p:nvSpPr>
        <p:spPr>
          <a:xfrm>
            <a:off x="1063085" y="392543"/>
            <a:ext cx="9575716" cy="423063"/>
          </a:xfrm>
          <a:prstGeom prst="rect">
            <a:avLst/>
          </a:prstGeom>
        </p:spPr>
        <p:txBody>
          <a:bodyPr lIns="0" tIns="0" rIns="0" bIns="0" anchor="ct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2799" b="1" cap="all" dirty="0">
                <a:solidFill>
                  <a:srgbClr val="000C36"/>
                </a:solidFill>
              </a:rPr>
              <a:t>Text Extraction</a:t>
            </a:r>
          </a:p>
        </p:txBody>
      </p:sp>
    </p:spTree>
    <p:extLst>
      <p:ext uri="{BB962C8B-B14F-4D97-AF65-F5344CB8AC3E}">
        <p14:creationId xmlns:p14="http://schemas.microsoft.com/office/powerpoint/2010/main" val="110068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EC3D3D-98F4-4480-9978-429B96E6295A}"/>
              </a:ext>
            </a:extLst>
          </p:cNvPr>
          <p:cNvPicPr>
            <a:picLocks noChangeAspect="1"/>
          </p:cNvPicPr>
          <p:nvPr/>
        </p:nvPicPr>
        <p:blipFill>
          <a:blip r:embed="rId2"/>
          <a:stretch>
            <a:fillRect/>
          </a:stretch>
        </p:blipFill>
        <p:spPr>
          <a:xfrm>
            <a:off x="698513" y="2033041"/>
            <a:ext cx="1976964" cy="2742486"/>
          </a:xfrm>
          <a:prstGeom prst="rect">
            <a:avLst/>
          </a:prstGeom>
        </p:spPr>
      </p:pic>
      <p:pic>
        <p:nvPicPr>
          <p:cNvPr id="6" name="Picture 5">
            <a:extLst>
              <a:ext uri="{FF2B5EF4-FFF2-40B4-BE49-F238E27FC236}">
                <a16:creationId xmlns:a16="http://schemas.microsoft.com/office/drawing/2014/main" id="{F23E35F4-90C0-41BF-A563-38B54A30C468}"/>
              </a:ext>
            </a:extLst>
          </p:cNvPr>
          <p:cNvPicPr>
            <a:picLocks noChangeAspect="1"/>
          </p:cNvPicPr>
          <p:nvPr/>
        </p:nvPicPr>
        <p:blipFill>
          <a:blip r:embed="rId3"/>
          <a:stretch>
            <a:fillRect/>
          </a:stretch>
        </p:blipFill>
        <p:spPr>
          <a:xfrm>
            <a:off x="7378582" y="1143547"/>
            <a:ext cx="1765833" cy="2285405"/>
          </a:xfrm>
          <a:prstGeom prst="rect">
            <a:avLst/>
          </a:prstGeom>
        </p:spPr>
      </p:pic>
      <p:pic>
        <p:nvPicPr>
          <p:cNvPr id="7" name="Picture 6">
            <a:extLst>
              <a:ext uri="{FF2B5EF4-FFF2-40B4-BE49-F238E27FC236}">
                <a16:creationId xmlns:a16="http://schemas.microsoft.com/office/drawing/2014/main" id="{489AF533-0735-460B-8F76-1E2FF82579FA}"/>
              </a:ext>
            </a:extLst>
          </p:cNvPr>
          <p:cNvPicPr>
            <a:picLocks noChangeAspect="1"/>
          </p:cNvPicPr>
          <p:nvPr/>
        </p:nvPicPr>
        <p:blipFill>
          <a:blip r:embed="rId4"/>
          <a:stretch>
            <a:fillRect/>
          </a:stretch>
        </p:blipFill>
        <p:spPr>
          <a:xfrm>
            <a:off x="9610571" y="1143547"/>
            <a:ext cx="1834455" cy="2285405"/>
          </a:xfrm>
          <a:prstGeom prst="rect">
            <a:avLst/>
          </a:prstGeom>
        </p:spPr>
      </p:pic>
      <p:sp>
        <p:nvSpPr>
          <p:cNvPr id="10" name="TextBox 9">
            <a:extLst>
              <a:ext uri="{FF2B5EF4-FFF2-40B4-BE49-F238E27FC236}">
                <a16:creationId xmlns:a16="http://schemas.microsoft.com/office/drawing/2014/main" id="{37FDC566-9269-49FC-9979-38D7D79A98D1}"/>
              </a:ext>
            </a:extLst>
          </p:cNvPr>
          <p:cNvSpPr txBox="1"/>
          <p:nvPr/>
        </p:nvSpPr>
        <p:spPr>
          <a:xfrm>
            <a:off x="919195" y="4775527"/>
            <a:ext cx="1602906" cy="384492"/>
          </a:xfrm>
          <a:prstGeom prst="rect">
            <a:avLst/>
          </a:prstGeom>
          <a:noFill/>
        </p:spPr>
        <p:txBody>
          <a:bodyPr wrap="none" rtlCol="0">
            <a:spAutoFit/>
          </a:bodyPr>
          <a:lstStyle/>
          <a:p>
            <a:pPr defTabSz="913966"/>
            <a:r>
              <a:rPr lang="en-US" sz="1899" dirty="0">
                <a:solidFill>
                  <a:srgbClr val="82767D"/>
                </a:solidFill>
                <a:latin typeface="Arial Narrow"/>
              </a:rPr>
              <a:t>Extracted Photo</a:t>
            </a:r>
          </a:p>
        </p:txBody>
      </p:sp>
      <p:sp>
        <p:nvSpPr>
          <p:cNvPr id="11" name="TextBox 10">
            <a:extLst>
              <a:ext uri="{FF2B5EF4-FFF2-40B4-BE49-F238E27FC236}">
                <a16:creationId xmlns:a16="http://schemas.microsoft.com/office/drawing/2014/main" id="{1AC51B82-F396-4CCC-97A6-FD1CA07B8215}"/>
              </a:ext>
            </a:extLst>
          </p:cNvPr>
          <p:cNvSpPr txBox="1"/>
          <p:nvPr/>
        </p:nvSpPr>
        <p:spPr>
          <a:xfrm>
            <a:off x="7670785" y="3428952"/>
            <a:ext cx="1181426" cy="307697"/>
          </a:xfrm>
          <a:prstGeom prst="rect">
            <a:avLst/>
          </a:prstGeom>
          <a:noFill/>
        </p:spPr>
        <p:txBody>
          <a:bodyPr wrap="none" rtlCol="0">
            <a:spAutoFit/>
          </a:bodyPr>
          <a:lstStyle/>
          <a:p>
            <a:pPr defTabSz="913966"/>
            <a:r>
              <a:rPr lang="en-US" sz="1400" dirty="0">
                <a:solidFill>
                  <a:srgbClr val="82767D"/>
                </a:solidFill>
                <a:latin typeface="Arial Narrow"/>
              </a:rPr>
              <a:t>Noise Removal</a:t>
            </a:r>
          </a:p>
        </p:txBody>
      </p:sp>
      <p:sp>
        <p:nvSpPr>
          <p:cNvPr id="12" name="TextBox 11">
            <a:extLst>
              <a:ext uri="{FF2B5EF4-FFF2-40B4-BE49-F238E27FC236}">
                <a16:creationId xmlns:a16="http://schemas.microsoft.com/office/drawing/2014/main" id="{BFAC2178-0990-448F-ABA2-FBFD17911303}"/>
              </a:ext>
            </a:extLst>
          </p:cNvPr>
          <p:cNvSpPr txBox="1"/>
          <p:nvPr/>
        </p:nvSpPr>
        <p:spPr>
          <a:xfrm>
            <a:off x="9565284" y="3428952"/>
            <a:ext cx="1925026" cy="307697"/>
          </a:xfrm>
          <a:prstGeom prst="rect">
            <a:avLst/>
          </a:prstGeom>
          <a:noFill/>
        </p:spPr>
        <p:txBody>
          <a:bodyPr wrap="none" rtlCol="0">
            <a:spAutoFit/>
          </a:bodyPr>
          <a:lstStyle/>
          <a:p>
            <a:pPr defTabSz="913966"/>
            <a:r>
              <a:rPr lang="en-US" sz="1400" dirty="0">
                <a:solidFill>
                  <a:srgbClr val="82767D"/>
                </a:solidFill>
                <a:latin typeface="Arial Narrow"/>
              </a:rPr>
              <a:t>Skinning &amp; Skeletonization</a:t>
            </a:r>
          </a:p>
        </p:txBody>
      </p:sp>
      <p:sp>
        <p:nvSpPr>
          <p:cNvPr id="13" name="Text Placeholder 3">
            <a:extLst>
              <a:ext uri="{FF2B5EF4-FFF2-40B4-BE49-F238E27FC236}">
                <a16:creationId xmlns:a16="http://schemas.microsoft.com/office/drawing/2014/main" id="{9B99036B-B59C-434E-BFE8-7ECBC2ECABE7}"/>
              </a:ext>
            </a:extLst>
          </p:cNvPr>
          <p:cNvSpPr txBox="1">
            <a:spLocks/>
          </p:cNvSpPr>
          <p:nvPr/>
        </p:nvSpPr>
        <p:spPr>
          <a:xfrm>
            <a:off x="1063085" y="392543"/>
            <a:ext cx="9575716" cy="423063"/>
          </a:xfrm>
          <a:prstGeom prst="rect">
            <a:avLst/>
          </a:prstGeom>
        </p:spPr>
        <p:txBody>
          <a:bodyPr lIns="0" tIns="0" rIns="0" bIns="0" anchor="ct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2799" b="1" cap="all" dirty="0">
                <a:solidFill>
                  <a:srgbClr val="000C36"/>
                </a:solidFill>
              </a:rPr>
              <a:t>image Processing using OCR</a:t>
            </a:r>
          </a:p>
        </p:txBody>
      </p:sp>
      <p:pic>
        <p:nvPicPr>
          <p:cNvPr id="20" name="Picture 19" descr="Diagram&#10;&#10;Description automatically generated">
            <a:extLst>
              <a:ext uri="{FF2B5EF4-FFF2-40B4-BE49-F238E27FC236}">
                <a16:creationId xmlns:a16="http://schemas.microsoft.com/office/drawing/2014/main" id="{AF1F3008-3FD0-415F-A546-6340DDD871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0573" y="3736649"/>
            <a:ext cx="1765833" cy="2285405"/>
          </a:xfrm>
          <a:prstGeom prst="rect">
            <a:avLst/>
          </a:prstGeom>
        </p:spPr>
      </p:pic>
      <p:sp>
        <p:nvSpPr>
          <p:cNvPr id="21" name="TextBox 20">
            <a:extLst>
              <a:ext uri="{FF2B5EF4-FFF2-40B4-BE49-F238E27FC236}">
                <a16:creationId xmlns:a16="http://schemas.microsoft.com/office/drawing/2014/main" id="{C99B1E87-C21B-44D2-B7B1-F8591CAB0A09}"/>
              </a:ext>
            </a:extLst>
          </p:cNvPr>
          <p:cNvSpPr txBox="1"/>
          <p:nvPr/>
        </p:nvSpPr>
        <p:spPr>
          <a:xfrm>
            <a:off x="8987360" y="6022054"/>
            <a:ext cx="952257" cy="307697"/>
          </a:xfrm>
          <a:prstGeom prst="rect">
            <a:avLst/>
          </a:prstGeom>
          <a:noFill/>
        </p:spPr>
        <p:txBody>
          <a:bodyPr wrap="none" rtlCol="0">
            <a:spAutoFit/>
          </a:bodyPr>
          <a:lstStyle/>
          <a:p>
            <a:pPr defTabSz="913966"/>
            <a:r>
              <a:rPr lang="en-US" sz="1400" dirty="0">
                <a:solidFill>
                  <a:srgbClr val="82767D"/>
                </a:solidFill>
                <a:latin typeface="Arial Narrow"/>
              </a:rPr>
              <a:t>Binarization</a:t>
            </a:r>
          </a:p>
        </p:txBody>
      </p:sp>
      <p:sp>
        <p:nvSpPr>
          <p:cNvPr id="22" name="TextBox 21">
            <a:extLst>
              <a:ext uri="{FF2B5EF4-FFF2-40B4-BE49-F238E27FC236}">
                <a16:creationId xmlns:a16="http://schemas.microsoft.com/office/drawing/2014/main" id="{2A0F3222-C1E0-4E26-9A75-10D6135D9F14}"/>
              </a:ext>
            </a:extLst>
          </p:cNvPr>
          <p:cNvSpPr txBox="1"/>
          <p:nvPr/>
        </p:nvSpPr>
        <p:spPr>
          <a:xfrm>
            <a:off x="3388550" y="2033042"/>
            <a:ext cx="2742486" cy="3600048"/>
          </a:xfrm>
          <a:prstGeom prst="rect">
            <a:avLst/>
          </a:prstGeom>
          <a:noFill/>
          <a:ln>
            <a:solidFill>
              <a:schemeClr val="accent1"/>
            </a:solidFill>
          </a:ln>
        </p:spPr>
        <p:txBody>
          <a:bodyPr wrap="square" rtlCol="0">
            <a:spAutoFit/>
          </a:bodyPr>
          <a:lstStyle/>
          <a:p>
            <a:r>
              <a:rPr lang="ar-AE" sz="1200" dirty="0">
                <a:solidFill>
                  <a:schemeClr val="tx1">
                    <a:lumMod val="50000"/>
                  </a:schemeClr>
                </a:solidFill>
              </a:rPr>
              <a:t>د افنا نستان اسلا مي جمهوريت ول 5 ‎</a:t>
            </a:r>
            <a:r>
              <a:rPr lang="en-US" sz="1200" dirty="0" err="1">
                <a:solidFill>
                  <a:schemeClr val="tx1">
                    <a:lumMod val="50000"/>
                  </a:schemeClr>
                </a:solidFill>
              </a:rPr>
              <a:t>i</a:t>
            </a:r>
            <a:r>
              <a:rPr lang="en-US" sz="1200" dirty="0">
                <a:solidFill>
                  <a:schemeClr val="tx1">
                    <a:lumMod val="50000"/>
                  </a:schemeClr>
                </a:solidFill>
              </a:rPr>
              <a:t> </a:t>
            </a:r>
            <a:r>
              <a:rPr lang="en-US" sz="1200" dirty="0" err="1">
                <a:solidFill>
                  <a:schemeClr val="tx1">
                    <a:lumMod val="50000"/>
                  </a:schemeClr>
                </a:solidFill>
              </a:rPr>
              <a:t>cle</a:t>
            </a:r>
            <a:r>
              <a:rPr lang="en-US" sz="1200" dirty="0">
                <a:solidFill>
                  <a:schemeClr val="tx1">
                    <a:lumMod val="50000"/>
                  </a:schemeClr>
                </a:solidFill>
              </a:rPr>
              <a:t>‏</a:t>
            </a:r>
          </a:p>
          <a:p>
            <a:r>
              <a:rPr lang="ar-AE" sz="1200" dirty="0">
                <a:solidFill>
                  <a:schemeClr val="tx1">
                    <a:lumMod val="50000"/>
                  </a:schemeClr>
                </a:solidFill>
              </a:rPr>
              <a:t>د كورنيو جارو وزارت ولسوا لي. نا حيه ( ‎</a:t>
            </a:r>
            <a:r>
              <a:rPr lang="en-US" sz="1200" dirty="0" err="1">
                <a:solidFill>
                  <a:schemeClr val="tx1">
                    <a:lumMod val="50000"/>
                  </a:schemeClr>
                </a:solidFill>
              </a:rPr>
              <a:t>ot</a:t>
            </a:r>
            <a:r>
              <a:rPr lang="en-US" sz="1200" dirty="0">
                <a:solidFill>
                  <a:schemeClr val="tx1">
                    <a:lumMod val="50000"/>
                  </a:schemeClr>
                </a:solidFill>
              </a:rPr>
              <a:t>!‏ ¢‘</a:t>
            </a:r>
          </a:p>
          <a:p>
            <a:r>
              <a:rPr lang="en-US" sz="1200" dirty="0">
                <a:solidFill>
                  <a:schemeClr val="tx1">
                    <a:lumMod val="50000"/>
                  </a:schemeClr>
                </a:solidFill>
              </a:rPr>
              <a:t>‎t‏ . . 2</a:t>
            </a:r>
          </a:p>
          <a:p>
            <a:r>
              <a:rPr lang="ar-AE" sz="1200" dirty="0">
                <a:solidFill>
                  <a:schemeClr val="tx1">
                    <a:lumMod val="50000"/>
                  </a:schemeClr>
                </a:solidFill>
              </a:rPr>
              <a:t>د الوسود ! حوال د لبنولولوى رياس ‎</a:t>
            </a:r>
            <a:r>
              <a:rPr lang="en-US" sz="1200" dirty="0" err="1">
                <a:solidFill>
                  <a:schemeClr val="tx1">
                    <a:lumMod val="50000"/>
                  </a:schemeClr>
                </a:solidFill>
              </a:rPr>
              <a:t>yh</a:t>
            </a:r>
            <a:r>
              <a:rPr lang="en-US" sz="1200" dirty="0">
                <a:solidFill>
                  <a:schemeClr val="tx1">
                    <a:lumMod val="50000"/>
                  </a:schemeClr>
                </a:solidFill>
              </a:rPr>
              <a:t> gel?‏ </a:t>
            </a:r>
            <a:r>
              <a:rPr lang="ar-AE" sz="1200" dirty="0">
                <a:solidFill>
                  <a:schemeClr val="tx1">
                    <a:lumMod val="50000"/>
                  </a:schemeClr>
                </a:solidFill>
              </a:rPr>
              <a:t>مات 3</a:t>
            </a:r>
          </a:p>
          <a:p>
            <a:r>
              <a:rPr lang="ar-AE" sz="1200" dirty="0">
                <a:solidFill>
                  <a:schemeClr val="tx1">
                    <a:lumMod val="50000"/>
                  </a:schemeClr>
                </a:solidFill>
              </a:rPr>
              <a:t>دد حارم ؛لوى مد يريت 3</a:t>
            </a:r>
          </a:p>
          <a:p>
            <a:r>
              <a:rPr lang="ar-AE" sz="1200" dirty="0">
                <a:solidFill>
                  <a:schemeClr val="tx1">
                    <a:lumMod val="50000"/>
                  </a:schemeClr>
                </a:solidFill>
              </a:rPr>
              <a:t>دصك و كو نعبر 17 د كور تتمسرط ‎٠‏</a:t>
            </a:r>
          </a:p>
          <a:p>
            <a:r>
              <a:rPr lang="ar-AE" sz="1200" dirty="0">
                <a:solidFill>
                  <a:schemeClr val="tx1">
                    <a:lumMod val="50000"/>
                  </a:schemeClr>
                </a:solidFill>
              </a:rPr>
              <a:t>‏2</a:t>
            </a:r>
          </a:p>
          <a:p>
            <a:endParaRPr lang="ar-AE" sz="1200" dirty="0">
              <a:solidFill>
                <a:schemeClr val="tx1">
                  <a:lumMod val="50000"/>
                </a:schemeClr>
              </a:solidFill>
            </a:endParaRPr>
          </a:p>
          <a:p>
            <a:r>
              <a:rPr lang="ar-AE" sz="1200" dirty="0">
                <a:solidFill>
                  <a:schemeClr val="tx1">
                    <a:lumMod val="50000"/>
                  </a:schemeClr>
                </a:solidFill>
              </a:rPr>
              <a:t>[</a:t>
            </a:r>
            <a:r>
              <a:rPr lang="en-US" sz="1200" dirty="0">
                <a:solidFill>
                  <a:schemeClr val="tx1">
                    <a:lumMod val="50000"/>
                  </a:schemeClr>
                </a:solidFill>
              </a:rPr>
              <a:t>ne</a:t>
            </a:r>
          </a:p>
          <a:p>
            <a:endParaRPr lang="en-US" sz="1200" dirty="0">
              <a:solidFill>
                <a:schemeClr val="tx1">
                  <a:lumMod val="50000"/>
                </a:schemeClr>
              </a:solidFill>
            </a:endParaRPr>
          </a:p>
          <a:p>
            <a:r>
              <a:rPr lang="en-US" sz="1200" dirty="0">
                <a:solidFill>
                  <a:schemeClr val="tx1">
                    <a:lumMod val="50000"/>
                  </a:schemeClr>
                </a:solidFill>
              </a:rPr>
              <a:t>CTY </a:t>
            </a:r>
            <a:r>
              <a:rPr lang="en-US" sz="1200" dirty="0" err="1">
                <a:solidFill>
                  <a:schemeClr val="tx1">
                    <a:lumMod val="50000"/>
                  </a:schemeClr>
                </a:solidFill>
              </a:rPr>
              <a:t>phn</a:t>
            </a:r>
            <a:r>
              <a:rPr lang="en-US" sz="1200" dirty="0">
                <a:solidFill>
                  <a:schemeClr val="tx1">
                    <a:lumMod val="50000"/>
                  </a:schemeClr>
                </a:solidFill>
              </a:rPr>
              <a:t> |</a:t>
            </a:r>
          </a:p>
          <a:p>
            <a:endParaRPr lang="en-US" sz="1200" dirty="0">
              <a:solidFill>
                <a:schemeClr val="tx1">
                  <a:lumMod val="50000"/>
                </a:schemeClr>
              </a:solidFill>
            </a:endParaRPr>
          </a:p>
          <a:p>
            <a:r>
              <a:rPr lang="en-US" sz="1200" dirty="0" err="1">
                <a:solidFill>
                  <a:schemeClr val="tx1">
                    <a:lumMod val="50000"/>
                  </a:schemeClr>
                </a:solidFill>
              </a:rPr>
              <a:t>weer</a:t>
            </a:r>
            <a:r>
              <a:rPr lang="en-US" sz="1200" dirty="0">
                <a:solidFill>
                  <a:schemeClr val="tx1">
                    <a:lumMod val="50000"/>
                  </a:schemeClr>
                </a:solidFill>
              </a:rPr>
              <a:t> | (mA </a:t>
            </a:r>
            <a:r>
              <a:rPr lang="en-US" sz="1200" dirty="0" err="1">
                <a:solidFill>
                  <a:schemeClr val="tx1">
                    <a:lumMod val="50000"/>
                  </a:schemeClr>
                </a:solidFill>
              </a:rPr>
              <a:t>ee</a:t>
            </a:r>
            <a:r>
              <a:rPr lang="en-US" sz="1200" dirty="0">
                <a:solidFill>
                  <a:schemeClr val="tx1">
                    <a:lumMod val="50000"/>
                  </a:schemeClr>
                </a:solidFill>
              </a:rPr>
              <a:t> |</a:t>
            </a:r>
          </a:p>
          <a:p>
            <a:r>
              <a:rPr lang="en-US" sz="1200" dirty="0">
                <a:solidFill>
                  <a:schemeClr val="tx1">
                    <a:lumMod val="50000"/>
                  </a:schemeClr>
                </a:solidFill>
              </a:rPr>
              <a:t>« | ‏</a:t>
            </a:r>
            <a:r>
              <a:rPr lang="ar-AE" sz="1200" dirty="0">
                <a:solidFill>
                  <a:schemeClr val="tx1">
                    <a:lumMod val="50000"/>
                  </a:schemeClr>
                </a:solidFill>
              </a:rPr>
              <a:t>معط هيك‎</a:t>
            </a:r>
          </a:p>
          <a:p>
            <a:endParaRPr lang="ar-AE" sz="1200" dirty="0">
              <a:solidFill>
                <a:schemeClr val="tx1">
                  <a:lumMod val="50000"/>
                </a:schemeClr>
              </a:solidFill>
            </a:endParaRPr>
          </a:p>
          <a:p>
            <a:r>
              <a:rPr lang="en-US" sz="1200" dirty="0">
                <a:solidFill>
                  <a:schemeClr val="tx1">
                    <a:lumMod val="50000"/>
                  </a:schemeClr>
                </a:solidFill>
              </a:rPr>
              <a:t>Goer |</a:t>
            </a:r>
          </a:p>
          <a:p>
            <a:endParaRPr lang="en-US" sz="1200" dirty="0">
              <a:solidFill>
                <a:schemeClr val="tx1">
                  <a:lumMod val="50000"/>
                </a:schemeClr>
              </a:solidFill>
            </a:endParaRPr>
          </a:p>
          <a:p>
            <a:r>
              <a:rPr lang="en-US" sz="1200" dirty="0">
                <a:solidFill>
                  <a:schemeClr val="tx1">
                    <a:lumMod val="50000"/>
                  </a:schemeClr>
                </a:solidFill>
              </a:rPr>
              <a:t> </a:t>
            </a:r>
          </a:p>
          <a:p>
            <a:endParaRPr lang="en-US" sz="1200" dirty="0">
              <a:solidFill>
                <a:schemeClr val="tx1">
                  <a:lumMod val="50000"/>
                </a:schemeClr>
              </a:solidFill>
            </a:endParaRPr>
          </a:p>
        </p:txBody>
      </p:sp>
      <p:sp>
        <p:nvSpPr>
          <p:cNvPr id="23" name="Arrow: Right 22">
            <a:extLst>
              <a:ext uri="{FF2B5EF4-FFF2-40B4-BE49-F238E27FC236}">
                <a16:creationId xmlns:a16="http://schemas.microsoft.com/office/drawing/2014/main" id="{B16AA96A-728F-4311-80F8-81E7D2899DD2}"/>
              </a:ext>
            </a:extLst>
          </p:cNvPr>
          <p:cNvSpPr/>
          <p:nvPr/>
        </p:nvSpPr>
        <p:spPr>
          <a:xfrm>
            <a:off x="2754501" y="3423874"/>
            <a:ext cx="555026" cy="4230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99"/>
          </a:p>
        </p:txBody>
      </p:sp>
      <p:sp>
        <p:nvSpPr>
          <p:cNvPr id="24" name="TextBox 23">
            <a:extLst>
              <a:ext uri="{FF2B5EF4-FFF2-40B4-BE49-F238E27FC236}">
                <a16:creationId xmlns:a16="http://schemas.microsoft.com/office/drawing/2014/main" id="{DED613E4-0865-473D-96A0-7307C26E70AF}"/>
              </a:ext>
            </a:extLst>
          </p:cNvPr>
          <p:cNvSpPr txBox="1"/>
          <p:nvPr/>
        </p:nvSpPr>
        <p:spPr>
          <a:xfrm>
            <a:off x="8388671" y="668808"/>
            <a:ext cx="2250130" cy="399981"/>
          </a:xfrm>
          <a:prstGeom prst="rect">
            <a:avLst/>
          </a:prstGeom>
          <a:noFill/>
        </p:spPr>
        <p:txBody>
          <a:bodyPr wrap="square" rtlCol="0">
            <a:spAutoFit/>
          </a:bodyPr>
          <a:lstStyle/>
          <a:p>
            <a:r>
              <a:rPr lang="en-US" sz="1999" dirty="0">
                <a:solidFill>
                  <a:schemeClr val="tx1">
                    <a:lumMod val="50000"/>
                  </a:schemeClr>
                </a:solidFill>
              </a:rPr>
              <a:t>Image Preprocessing</a:t>
            </a:r>
          </a:p>
        </p:txBody>
      </p:sp>
    </p:spTree>
    <p:extLst>
      <p:ext uri="{BB962C8B-B14F-4D97-AF65-F5344CB8AC3E}">
        <p14:creationId xmlns:p14="http://schemas.microsoft.com/office/powerpoint/2010/main" val="2071839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7FFDF-B2FE-44AC-A6F2-3609BDDEDB54}"/>
              </a:ext>
            </a:extLst>
          </p:cNvPr>
          <p:cNvPicPr>
            <a:picLocks noChangeAspect="1"/>
          </p:cNvPicPr>
          <p:nvPr/>
        </p:nvPicPr>
        <p:blipFill>
          <a:blip r:embed="rId2"/>
          <a:stretch>
            <a:fillRect/>
          </a:stretch>
        </p:blipFill>
        <p:spPr>
          <a:xfrm>
            <a:off x="1191065" y="893356"/>
            <a:ext cx="10013022" cy="5221076"/>
          </a:xfrm>
          <a:prstGeom prst="rect">
            <a:avLst/>
          </a:prstGeom>
        </p:spPr>
      </p:pic>
      <p:sp>
        <p:nvSpPr>
          <p:cNvPr id="8" name="TextBox 7">
            <a:extLst>
              <a:ext uri="{FF2B5EF4-FFF2-40B4-BE49-F238E27FC236}">
                <a16:creationId xmlns:a16="http://schemas.microsoft.com/office/drawing/2014/main" id="{3C00F429-DA15-4259-BE14-7B314FBC828E}"/>
              </a:ext>
            </a:extLst>
          </p:cNvPr>
          <p:cNvSpPr txBox="1"/>
          <p:nvPr/>
        </p:nvSpPr>
        <p:spPr>
          <a:xfrm>
            <a:off x="3074020" y="2226139"/>
            <a:ext cx="5740674" cy="2308324"/>
          </a:xfrm>
          <a:prstGeom prst="rect">
            <a:avLst/>
          </a:prstGeom>
          <a:solidFill>
            <a:schemeClr val="bg1"/>
          </a:solidFill>
        </p:spPr>
        <p:txBody>
          <a:bodyPr wrap="none" rtlCol="0">
            <a:spAutoFit/>
          </a:bodyPr>
          <a:lstStyle/>
          <a:p>
            <a:pPr algn="ctr"/>
            <a:r>
              <a:rPr lang="en-US" sz="7200" dirty="0"/>
              <a:t>Data Processing</a:t>
            </a:r>
          </a:p>
          <a:p>
            <a:pPr algn="ctr"/>
            <a:r>
              <a:rPr lang="en-US" sz="7200" dirty="0"/>
              <a:t>MS Word</a:t>
            </a:r>
          </a:p>
        </p:txBody>
      </p:sp>
    </p:spTree>
    <p:extLst>
      <p:ext uri="{BB962C8B-B14F-4D97-AF65-F5344CB8AC3E}">
        <p14:creationId xmlns:p14="http://schemas.microsoft.com/office/powerpoint/2010/main" val="129785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E61E5430-63DB-4E2F-8636-2B1B78C7305E}"/>
              </a:ext>
            </a:extLst>
          </p:cNvPr>
          <p:cNvSpPr txBox="1">
            <a:spLocks/>
          </p:cNvSpPr>
          <p:nvPr/>
        </p:nvSpPr>
        <p:spPr>
          <a:xfrm>
            <a:off x="1063085" y="392543"/>
            <a:ext cx="9575716" cy="423063"/>
          </a:xfrm>
          <a:prstGeom prst="rect">
            <a:avLst/>
          </a:prstGeom>
        </p:spPr>
        <p:txBody>
          <a:bodyPr lIns="0" tIns="0" rIns="0" bIns="0" anchor="ct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2799" b="1" cap="all" dirty="0">
                <a:solidFill>
                  <a:srgbClr val="000C36"/>
                </a:solidFill>
              </a:rPr>
              <a:t>MS word Processing</a:t>
            </a:r>
          </a:p>
        </p:txBody>
      </p:sp>
      <p:sp>
        <p:nvSpPr>
          <p:cNvPr id="9" name="TextBox 8">
            <a:extLst>
              <a:ext uri="{FF2B5EF4-FFF2-40B4-BE49-F238E27FC236}">
                <a16:creationId xmlns:a16="http://schemas.microsoft.com/office/drawing/2014/main" id="{8DDAFC5C-48BD-4772-9E1A-73DF45E406FB}"/>
              </a:ext>
            </a:extLst>
          </p:cNvPr>
          <p:cNvSpPr txBox="1"/>
          <p:nvPr/>
        </p:nvSpPr>
        <p:spPr>
          <a:xfrm>
            <a:off x="1063085" y="1148561"/>
            <a:ext cx="6126480" cy="2246769"/>
          </a:xfrm>
          <a:prstGeom prst="rect">
            <a:avLst/>
          </a:prstGeom>
          <a:noFill/>
        </p:spPr>
        <p:txBody>
          <a:bodyPr wrap="square">
            <a:spAutoFit/>
          </a:bodyPr>
          <a:lstStyle/>
          <a:p>
            <a:r>
              <a:rPr lang="en-US" sz="2000" dirty="0">
                <a:solidFill>
                  <a:schemeClr val="tx1">
                    <a:lumMod val="50000"/>
                  </a:schemeClr>
                </a:solidFill>
              </a:rPr>
              <a:t>Data corpus includes 10,086 unique MS Word files (de-duped by filename) totaling just under 4GBs.</a:t>
            </a:r>
          </a:p>
          <a:p>
            <a:pPr marL="342900" indent="-342900">
              <a:buFont typeface="Arial" panose="020B0604020202020204" pitchFamily="34" charset="0"/>
              <a:buChar char="•"/>
            </a:pPr>
            <a:r>
              <a:rPr lang="en-US" sz="2000" dirty="0">
                <a:solidFill>
                  <a:schemeClr val="tx1">
                    <a:lumMod val="50000"/>
                  </a:schemeClr>
                </a:solidFill>
              </a:rPr>
              <a:t>Files were selected if they had any Arabic in them</a:t>
            </a:r>
          </a:p>
          <a:p>
            <a:pPr marL="342900" indent="-342900">
              <a:buFont typeface="Arial" panose="020B0604020202020204" pitchFamily="34" charset="0"/>
              <a:buChar char="•"/>
            </a:pPr>
            <a:r>
              <a:rPr lang="en-US" sz="2000" dirty="0">
                <a:solidFill>
                  <a:schemeClr val="tx1">
                    <a:lumMod val="50000"/>
                  </a:schemeClr>
                </a:solidFill>
              </a:rPr>
              <a:t>Text extraction using “</a:t>
            </a:r>
            <a:r>
              <a:rPr lang="en-US" sz="2000" dirty="0" err="1">
                <a:solidFill>
                  <a:schemeClr val="tx1">
                    <a:lumMod val="50000"/>
                  </a:schemeClr>
                </a:solidFill>
              </a:rPr>
              <a:t>textract</a:t>
            </a:r>
            <a:r>
              <a:rPr lang="en-US" sz="2000" dirty="0">
                <a:solidFill>
                  <a:schemeClr val="tx1">
                    <a:lumMod val="50000"/>
                  </a:schemeClr>
                </a:solidFill>
              </a:rPr>
              <a:t>” python library</a:t>
            </a:r>
          </a:p>
          <a:p>
            <a:pPr marL="342900" indent="-342900">
              <a:buFont typeface="Arial" panose="020B0604020202020204" pitchFamily="34" charset="0"/>
              <a:buChar char="•"/>
            </a:pPr>
            <a:r>
              <a:rPr lang="en-US" sz="2000" dirty="0">
                <a:solidFill>
                  <a:schemeClr val="tx1">
                    <a:lumMod val="50000"/>
                  </a:schemeClr>
                </a:solidFill>
              </a:rPr>
              <a:t>All files were cleaned using regex to eliminate any non-Arabic or non-Latin (English) characters.</a:t>
            </a:r>
          </a:p>
          <a:p>
            <a:pPr marL="342900" indent="-342900">
              <a:buFont typeface="Arial" panose="020B0604020202020204" pitchFamily="34" charset="0"/>
              <a:buChar char="•"/>
            </a:pPr>
            <a:endParaRPr lang="en-US" sz="2000" dirty="0">
              <a:solidFill>
                <a:schemeClr val="tx1">
                  <a:lumMod val="50000"/>
                </a:schemeClr>
              </a:solidFill>
            </a:endParaRPr>
          </a:p>
        </p:txBody>
      </p:sp>
      <p:sp>
        <p:nvSpPr>
          <p:cNvPr id="11" name="TextBox 10">
            <a:extLst>
              <a:ext uri="{FF2B5EF4-FFF2-40B4-BE49-F238E27FC236}">
                <a16:creationId xmlns:a16="http://schemas.microsoft.com/office/drawing/2014/main" id="{B3D7857B-DB12-47B5-87F0-7DCF8468D85E}"/>
              </a:ext>
            </a:extLst>
          </p:cNvPr>
          <p:cNvSpPr txBox="1"/>
          <p:nvPr/>
        </p:nvSpPr>
        <p:spPr>
          <a:xfrm>
            <a:off x="248529" y="3200624"/>
            <a:ext cx="11530819" cy="646331"/>
          </a:xfrm>
          <a:prstGeom prst="rect">
            <a:avLst/>
          </a:prstGeom>
          <a:noFill/>
        </p:spPr>
        <p:txBody>
          <a:bodyPr wrap="square">
            <a:spAutoFit/>
          </a:bodyPr>
          <a:lstStyle/>
          <a:p>
            <a:r>
              <a:rPr lang="en-US" sz="1800" dirty="0">
                <a:solidFill>
                  <a:schemeClr val="tx1">
                    <a:lumMod val="50000"/>
                  </a:schemeClr>
                </a:solidFill>
              </a:rPr>
              <a:t>t_arabic = re.sub(r'[^</a:t>
            </a:r>
            <a:r>
              <a:rPr lang="en-US" sz="1800" dirty="0">
                <a:solidFill>
                  <a:schemeClr val="tx1">
                    <a:lumMod val="50000"/>
                  </a:schemeClr>
                </a:solidFill>
                <a:highlight>
                  <a:srgbClr val="FFFF00"/>
                </a:highlight>
              </a:rPr>
              <a:t>\u0021-\u007e</a:t>
            </a:r>
          </a:p>
          <a:p>
            <a:r>
              <a:rPr lang="en-US" sz="1800" dirty="0">
                <a:solidFill>
                  <a:schemeClr val="tx1">
                    <a:lumMod val="50000"/>
                  </a:schemeClr>
                </a:solidFill>
              </a:rPr>
              <a:t>                               </a:t>
            </a:r>
            <a:r>
              <a:rPr lang="en-US" sz="1800" dirty="0">
                <a:solidFill>
                  <a:schemeClr val="tx1">
                    <a:lumMod val="50000"/>
                  </a:schemeClr>
                </a:solidFill>
                <a:highlight>
                  <a:srgbClr val="00FF00"/>
                </a:highlight>
              </a:rPr>
              <a:t>\u0600-\u06ff\u0750-\u077f\ufb50-\ufbc1\ufbd3-\ufd3f\ufd50-\ufd8f\ufd50-\ufd8f\ufe70-\ufefc\uFDF0-\uFDFD</a:t>
            </a:r>
            <a:r>
              <a:rPr lang="en-US" sz="1800" dirty="0">
                <a:solidFill>
                  <a:schemeClr val="tx1">
                    <a:lumMod val="50000"/>
                  </a:schemeClr>
                </a:solidFill>
              </a:rPr>
              <a:t>]+', ' ', s)</a:t>
            </a:r>
          </a:p>
        </p:txBody>
      </p:sp>
      <p:sp>
        <p:nvSpPr>
          <p:cNvPr id="13" name="TextBox 12">
            <a:extLst>
              <a:ext uri="{FF2B5EF4-FFF2-40B4-BE49-F238E27FC236}">
                <a16:creationId xmlns:a16="http://schemas.microsoft.com/office/drawing/2014/main" id="{4DE663FD-C658-40EC-A837-47C871DE078F}"/>
              </a:ext>
            </a:extLst>
          </p:cNvPr>
          <p:cNvSpPr txBox="1"/>
          <p:nvPr/>
        </p:nvSpPr>
        <p:spPr>
          <a:xfrm>
            <a:off x="6062345" y="3886981"/>
            <a:ext cx="6126480" cy="2308324"/>
          </a:xfrm>
          <a:prstGeom prst="rect">
            <a:avLst/>
          </a:prstGeom>
          <a:noFill/>
        </p:spPr>
        <p:txBody>
          <a:bodyPr wrap="square">
            <a:spAutoFit/>
          </a:bodyPr>
          <a:lstStyle/>
          <a:p>
            <a:r>
              <a:rPr lang="en-US" sz="1600" dirty="0"/>
              <a:t>Arabic (0600–06FF, 255 characters)</a:t>
            </a:r>
          </a:p>
          <a:p>
            <a:r>
              <a:rPr lang="en-US" sz="1600" dirty="0"/>
              <a:t>Arabic Supplement (0750–077F, 48 characters)</a:t>
            </a:r>
          </a:p>
          <a:p>
            <a:r>
              <a:rPr lang="en-US" sz="1600" dirty="0"/>
              <a:t>Arabic Extended-A (08A0–08FF, 84 characters)</a:t>
            </a:r>
          </a:p>
          <a:p>
            <a:r>
              <a:rPr lang="en-US" sz="1600" dirty="0"/>
              <a:t>Arabic Presentation Forms-A (FB50–FDFF, 611 characters)</a:t>
            </a:r>
          </a:p>
          <a:p>
            <a:r>
              <a:rPr lang="en-US" sz="1600" dirty="0"/>
              <a:t>Arabic Presentation Forms-B (FE70–FEFF, 141 characters)</a:t>
            </a:r>
          </a:p>
          <a:p>
            <a:r>
              <a:rPr lang="en-US" sz="1600" dirty="0"/>
              <a:t>Rumi Numeral Symbols (10E60–10E7F, 31 characters)</a:t>
            </a:r>
          </a:p>
          <a:p>
            <a:r>
              <a:rPr lang="en-US" sz="1600" dirty="0"/>
              <a:t>Indic </a:t>
            </a:r>
            <a:r>
              <a:rPr lang="en-US" sz="1600" dirty="0" err="1"/>
              <a:t>Siyaq</a:t>
            </a:r>
            <a:r>
              <a:rPr lang="en-US" sz="1600" dirty="0"/>
              <a:t> Numbers (1EC70–1ECBF, 68 characters)</a:t>
            </a:r>
          </a:p>
          <a:p>
            <a:r>
              <a:rPr lang="en-US" sz="1600" dirty="0"/>
              <a:t>Ottoman </a:t>
            </a:r>
            <a:r>
              <a:rPr lang="en-US" sz="1600" dirty="0" err="1"/>
              <a:t>Siyaq</a:t>
            </a:r>
            <a:r>
              <a:rPr lang="en-US" sz="1600" dirty="0"/>
              <a:t> Numbers (1ED00–1ED4F, 61 characters)</a:t>
            </a:r>
          </a:p>
          <a:p>
            <a:r>
              <a:rPr lang="en-US" sz="1600" dirty="0"/>
              <a:t>Arabic Mathematical Alphabetic Symbols (1EE00–1EEFF, 143 characters)</a:t>
            </a:r>
          </a:p>
        </p:txBody>
      </p:sp>
      <p:sp>
        <p:nvSpPr>
          <p:cNvPr id="15" name="TextBox 14">
            <a:extLst>
              <a:ext uri="{FF2B5EF4-FFF2-40B4-BE49-F238E27FC236}">
                <a16:creationId xmlns:a16="http://schemas.microsoft.com/office/drawing/2014/main" id="{AFEF93EE-197B-410A-9D29-60C21F5E18BB}"/>
              </a:ext>
            </a:extLst>
          </p:cNvPr>
          <p:cNvSpPr txBox="1"/>
          <p:nvPr/>
        </p:nvSpPr>
        <p:spPr>
          <a:xfrm>
            <a:off x="1291882" y="4073098"/>
            <a:ext cx="3228536" cy="338554"/>
          </a:xfrm>
          <a:prstGeom prst="rect">
            <a:avLst/>
          </a:prstGeom>
          <a:noFill/>
        </p:spPr>
        <p:txBody>
          <a:bodyPr wrap="square">
            <a:spAutoFit/>
          </a:bodyPr>
          <a:lstStyle/>
          <a:p>
            <a:r>
              <a:rPr lang="en-US" sz="1600" dirty="0"/>
              <a:t>Latin (English) chars (0021-007f)</a:t>
            </a:r>
          </a:p>
        </p:txBody>
      </p:sp>
    </p:spTree>
    <p:extLst>
      <p:ext uri="{BB962C8B-B14F-4D97-AF65-F5344CB8AC3E}">
        <p14:creationId xmlns:p14="http://schemas.microsoft.com/office/powerpoint/2010/main" val="352931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A5769361-3F42-47A4-9F3B-E4C4CDDF1C74}"/>
              </a:ext>
            </a:extLst>
          </p:cNvPr>
          <p:cNvSpPr txBox="1">
            <a:spLocks/>
          </p:cNvSpPr>
          <p:nvPr/>
        </p:nvSpPr>
        <p:spPr>
          <a:xfrm>
            <a:off x="1022086" y="360063"/>
            <a:ext cx="10144651" cy="423173"/>
          </a:xfrm>
          <a:prstGeom prst="rect">
            <a:avLst/>
          </a:prstGeom>
        </p:spPr>
        <p:txBody>
          <a:bodyP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b="1" dirty="0">
                <a:solidFill>
                  <a:srgbClr val="000C36"/>
                </a:solidFill>
                <a:latin typeface="Arial Narrow"/>
                <a:sym typeface="Arial Narrow"/>
              </a:rPr>
              <a:t>JSOC/JIATF-NCR EOP 2021 DATA CHALLENGE</a:t>
            </a:r>
          </a:p>
        </p:txBody>
      </p:sp>
      <p:sp>
        <p:nvSpPr>
          <p:cNvPr id="9" name="TextBox 8">
            <a:extLst>
              <a:ext uri="{FF2B5EF4-FFF2-40B4-BE49-F238E27FC236}">
                <a16:creationId xmlns:a16="http://schemas.microsoft.com/office/drawing/2014/main" id="{06581CD6-E947-4F9A-98D4-233BED818BB7}"/>
              </a:ext>
            </a:extLst>
          </p:cNvPr>
          <p:cNvSpPr txBox="1"/>
          <p:nvPr/>
        </p:nvSpPr>
        <p:spPr>
          <a:xfrm>
            <a:off x="1511032" y="1628507"/>
            <a:ext cx="7976796" cy="3308598"/>
          </a:xfrm>
          <a:prstGeom prst="rect">
            <a:avLst/>
          </a:prstGeom>
          <a:noFill/>
        </p:spPr>
        <p:txBody>
          <a:bodyPr wrap="square" rtlCol="0">
            <a:spAutoFit/>
          </a:bodyPr>
          <a:lstStyle/>
          <a:p>
            <a:r>
              <a:rPr lang="en-US" b="1" dirty="0"/>
              <a:t>Highlights of the Event</a:t>
            </a:r>
          </a:p>
          <a:p>
            <a:pPr marL="342900" indent="-342900">
              <a:buFont typeface="Arial" panose="020B0604020202020204" pitchFamily="34" charset="0"/>
              <a:buChar char="•"/>
            </a:pPr>
            <a:r>
              <a:rPr lang="en-US" dirty="0"/>
              <a:t>Wildfire is an excellent and functional data science environment</a:t>
            </a:r>
          </a:p>
          <a:p>
            <a:pPr marL="800020" lvl="1" indent="-342900">
              <a:buFont typeface="Arial" panose="020B0604020202020204" pitchFamily="34" charset="0"/>
              <a:buChar char="•"/>
            </a:pPr>
            <a:r>
              <a:rPr lang="en-US" dirty="0"/>
              <a:t>Good mix of freedom and security with </a:t>
            </a:r>
            <a:r>
              <a:rPr lang="en-US" dirty="0" err="1"/>
              <a:t>Jupyter</a:t>
            </a:r>
            <a:r>
              <a:rPr lang="en-US" dirty="0"/>
              <a:t> Lab on docker implementation</a:t>
            </a:r>
          </a:p>
          <a:p>
            <a:pPr marL="800020" lvl="1" indent="-342900">
              <a:buFont typeface="Arial" panose="020B0604020202020204" pitchFamily="34" charset="0"/>
              <a:buChar char="•"/>
            </a:pPr>
            <a:r>
              <a:rPr lang="en-US" dirty="0"/>
              <a:t>Ability to rapidly customize our environment a big plus</a:t>
            </a:r>
          </a:p>
          <a:p>
            <a:pPr marL="342900" indent="-342900">
              <a:buFont typeface="Arial" panose="020B0604020202020204" pitchFamily="34" charset="0"/>
              <a:buChar char="•"/>
            </a:pPr>
            <a:r>
              <a:rPr lang="en-US" dirty="0"/>
              <a:t>Slack Channels </a:t>
            </a:r>
          </a:p>
          <a:p>
            <a:pPr marL="800020" lvl="1" indent="-342900">
              <a:buFont typeface="Arial" panose="020B0604020202020204" pitchFamily="34" charset="0"/>
              <a:buChar char="•"/>
            </a:pPr>
            <a:r>
              <a:rPr lang="en-US" dirty="0"/>
              <a:t>Defined slack channels helped interaction with Mentors and Organizers</a:t>
            </a:r>
          </a:p>
          <a:p>
            <a:pPr marL="800020" lvl="1" indent="-342900">
              <a:buFont typeface="Arial" panose="020B0604020202020204" pitchFamily="34" charset="0"/>
              <a:buChar char="•"/>
            </a:pPr>
            <a:r>
              <a:rPr lang="en-US" dirty="0"/>
              <a:t>Technical support and documentation using Slack, Confluence worked well</a:t>
            </a:r>
          </a:p>
          <a:p>
            <a:pPr marL="342900" indent="-342900">
              <a:buFont typeface="Arial" panose="020B0604020202020204" pitchFamily="34" charset="0"/>
              <a:buChar char="•"/>
            </a:pPr>
            <a:r>
              <a:rPr lang="en-US" dirty="0"/>
              <a:t>Collaborative Competition Encouraged Team Interactions</a:t>
            </a:r>
          </a:p>
          <a:p>
            <a:pPr marL="800020" lvl="1" indent="-342900">
              <a:buFont typeface="Arial" panose="020B0604020202020204" pitchFamily="34" charset="0"/>
              <a:buChar char="•"/>
            </a:pPr>
            <a:r>
              <a:rPr lang="en-US" dirty="0"/>
              <a:t>Collaboration with multiple teams, organizations, people around the globe</a:t>
            </a:r>
          </a:p>
          <a:p>
            <a:pPr marL="800020" lvl="1" indent="-342900">
              <a:buFont typeface="Arial" panose="020B0604020202020204" pitchFamily="34" charset="0"/>
              <a:buChar char="•"/>
            </a:pPr>
            <a:r>
              <a:rPr lang="en-US" dirty="0"/>
              <a:t>Shout out to forward deployed folks helping out</a:t>
            </a:r>
          </a:p>
          <a:p>
            <a:pPr marL="800020" lvl="1" indent="-342900">
              <a:buFont typeface="Arial" panose="020B0604020202020204" pitchFamily="34" charset="0"/>
              <a:buChar char="•"/>
            </a:pPr>
            <a:r>
              <a:rPr lang="en-US" dirty="0"/>
              <a:t>Encouraged interaction and code sharing</a:t>
            </a:r>
          </a:p>
        </p:txBody>
      </p:sp>
    </p:spTree>
    <p:extLst>
      <p:ext uri="{BB962C8B-B14F-4D97-AF65-F5344CB8AC3E}">
        <p14:creationId xmlns:p14="http://schemas.microsoft.com/office/powerpoint/2010/main" val="3922453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79E9F7-EEC4-4462-83A1-8AC62482F942}"/>
              </a:ext>
            </a:extLst>
          </p:cNvPr>
          <p:cNvPicPr>
            <a:picLocks noChangeAspect="1"/>
          </p:cNvPicPr>
          <p:nvPr/>
        </p:nvPicPr>
        <p:blipFill>
          <a:blip r:embed="rId2"/>
          <a:stretch>
            <a:fillRect/>
          </a:stretch>
        </p:blipFill>
        <p:spPr>
          <a:xfrm>
            <a:off x="1015218" y="602846"/>
            <a:ext cx="10272935" cy="5347787"/>
          </a:xfrm>
          <a:prstGeom prst="rect">
            <a:avLst/>
          </a:prstGeom>
        </p:spPr>
      </p:pic>
      <p:sp>
        <p:nvSpPr>
          <p:cNvPr id="7" name="TextBox 6">
            <a:extLst>
              <a:ext uri="{FF2B5EF4-FFF2-40B4-BE49-F238E27FC236}">
                <a16:creationId xmlns:a16="http://schemas.microsoft.com/office/drawing/2014/main" id="{263B09D1-0B41-479F-BAE6-EF9703225738}"/>
              </a:ext>
            </a:extLst>
          </p:cNvPr>
          <p:cNvSpPr txBox="1"/>
          <p:nvPr/>
        </p:nvSpPr>
        <p:spPr>
          <a:xfrm>
            <a:off x="3038621" y="2122577"/>
            <a:ext cx="7793501" cy="2308324"/>
          </a:xfrm>
          <a:prstGeom prst="rect">
            <a:avLst/>
          </a:prstGeom>
          <a:solidFill>
            <a:schemeClr val="bg1"/>
          </a:solidFill>
        </p:spPr>
        <p:txBody>
          <a:bodyPr wrap="square" rtlCol="0">
            <a:spAutoFit/>
          </a:bodyPr>
          <a:lstStyle/>
          <a:p>
            <a:pPr algn="ctr"/>
            <a:r>
              <a:rPr lang="en-US" sz="7200" dirty="0"/>
              <a:t>Language Translator</a:t>
            </a:r>
          </a:p>
          <a:p>
            <a:pPr algn="ctr"/>
            <a:r>
              <a:rPr lang="en-US" sz="7200" dirty="0"/>
              <a:t>Arabic -&gt; English</a:t>
            </a:r>
          </a:p>
        </p:txBody>
      </p:sp>
    </p:spTree>
    <p:extLst>
      <p:ext uri="{BB962C8B-B14F-4D97-AF65-F5344CB8AC3E}">
        <p14:creationId xmlns:p14="http://schemas.microsoft.com/office/powerpoint/2010/main" val="158240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C94E426F-3FCC-4F31-A866-B383E33AD7DD}"/>
              </a:ext>
            </a:extLst>
          </p:cNvPr>
          <p:cNvSpPr txBox="1">
            <a:spLocks/>
          </p:cNvSpPr>
          <p:nvPr/>
        </p:nvSpPr>
        <p:spPr>
          <a:xfrm>
            <a:off x="1063085" y="392543"/>
            <a:ext cx="9575716" cy="423063"/>
          </a:xfrm>
          <a:prstGeom prst="rect">
            <a:avLst/>
          </a:prstGeom>
        </p:spPr>
        <p:txBody>
          <a:bodyPr lIns="0" tIns="0" rIns="0" bIns="0" anchor="ct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2799" b="1" cap="all" dirty="0">
                <a:solidFill>
                  <a:srgbClr val="000C36"/>
                </a:solidFill>
              </a:rPr>
              <a:t>English to Arabic translation</a:t>
            </a:r>
          </a:p>
        </p:txBody>
      </p:sp>
      <p:sp>
        <p:nvSpPr>
          <p:cNvPr id="6" name="TextBox 5">
            <a:extLst>
              <a:ext uri="{FF2B5EF4-FFF2-40B4-BE49-F238E27FC236}">
                <a16:creationId xmlns:a16="http://schemas.microsoft.com/office/drawing/2014/main" id="{B39764B0-3006-41B4-8E64-58B7A5EF53F0}"/>
              </a:ext>
            </a:extLst>
          </p:cNvPr>
          <p:cNvSpPr txBox="1"/>
          <p:nvPr/>
        </p:nvSpPr>
        <p:spPr>
          <a:xfrm>
            <a:off x="1069925" y="1476238"/>
            <a:ext cx="10527445" cy="3170099"/>
          </a:xfrm>
          <a:prstGeom prst="rect">
            <a:avLst/>
          </a:prstGeom>
          <a:noFill/>
        </p:spPr>
        <p:txBody>
          <a:bodyPr wrap="square">
            <a:spAutoFit/>
          </a:bodyPr>
          <a:lstStyle/>
          <a:p>
            <a:pPr marL="571500" indent="-342900" algn="l">
              <a:buFont typeface="Arial" panose="020B0604020202020204" pitchFamily="34" charset="0"/>
              <a:buChar char="•"/>
            </a:pPr>
            <a:r>
              <a:rPr lang="en-US" sz="2000" b="0" dirty="0">
                <a:effectLst/>
                <a:latin typeface="+mj-lt"/>
              </a:rPr>
              <a:t>Variety of Tools</a:t>
            </a:r>
          </a:p>
          <a:p>
            <a:pPr marL="1028620" lvl="1" indent="-342900">
              <a:buFont typeface="Arial" panose="020B0604020202020204" pitchFamily="34" charset="0"/>
              <a:buChar char="•"/>
            </a:pPr>
            <a:r>
              <a:rPr lang="en-US" sz="2000" dirty="0">
                <a:latin typeface="+mj-lt"/>
              </a:rPr>
              <a:t>Evaluated tools for efficient and accurate translation available to the team</a:t>
            </a:r>
          </a:p>
          <a:p>
            <a:pPr marL="1485740" lvl="2" indent="-342900">
              <a:buFont typeface="Arial" panose="020B0604020202020204" pitchFamily="34" charset="0"/>
              <a:buChar char="•"/>
            </a:pPr>
            <a:r>
              <a:rPr lang="en-US" sz="2000" b="0" dirty="0">
                <a:effectLst/>
                <a:latin typeface="+mj-lt"/>
              </a:rPr>
              <a:t>Google Translate</a:t>
            </a:r>
          </a:p>
          <a:p>
            <a:pPr marL="1485740" lvl="2" indent="-342900">
              <a:buFont typeface="Arial" panose="020B0604020202020204" pitchFamily="34" charset="0"/>
              <a:buChar char="•"/>
            </a:pPr>
            <a:r>
              <a:rPr lang="en-US" sz="2000" dirty="0">
                <a:latin typeface="+mj-lt"/>
              </a:rPr>
              <a:t>BERT Translation model for Arabic to English</a:t>
            </a:r>
          </a:p>
          <a:p>
            <a:pPr marL="1485740" lvl="2" indent="-342900">
              <a:buFont typeface="Arial" panose="020B0604020202020204" pitchFamily="34" charset="0"/>
              <a:buChar char="•"/>
            </a:pPr>
            <a:r>
              <a:rPr lang="en-US" sz="2000" b="0" dirty="0">
                <a:effectLst/>
                <a:latin typeface="+mj-lt"/>
              </a:rPr>
              <a:t>IBM Watson Knowledge Translator </a:t>
            </a:r>
          </a:p>
          <a:p>
            <a:pPr marL="571500" indent="-342900">
              <a:buFont typeface="Arial" panose="020B0604020202020204" pitchFamily="34" charset="0"/>
              <a:buChar char="•"/>
            </a:pPr>
            <a:r>
              <a:rPr lang="en-US" sz="2000" dirty="0">
                <a:latin typeface="+mj-lt"/>
              </a:rPr>
              <a:t>Raw text required pre-processing</a:t>
            </a:r>
          </a:p>
          <a:p>
            <a:pPr marL="1028620" lvl="1" indent="-342900">
              <a:buFont typeface="Arial" panose="020B0604020202020204" pitchFamily="34" charset="0"/>
              <a:buChar char="•"/>
            </a:pPr>
            <a:r>
              <a:rPr lang="en-US" sz="2000" b="0" dirty="0">
                <a:effectLst/>
                <a:latin typeface="+mj-lt"/>
              </a:rPr>
              <a:t>Remove all non</a:t>
            </a:r>
            <a:r>
              <a:rPr lang="en-US" sz="2000" dirty="0">
                <a:latin typeface="+mj-lt"/>
              </a:rPr>
              <a:t>-Arabic and non-Latin Unicode UTF-8 chars</a:t>
            </a:r>
          </a:p>
          <a:p>
            <a:pPr marL="1028620" lvl="1" indent="-342900">
              <a:buFont typeface="Arial" panose="020B0604020202020204" pitchFamily="34" charset="0"/>
              <a:buChar char="•"/>
            </a:pPr>
            <a:r>
              <a:rPr lang="en-US" sz="2000" b="0" dirty="0">
                <a:effectLst/>
                <a:latin typeface="+mj-lt"/>
              </a:rPr>
              <a:t>Straight text</a:t>
            </a:r>
          </a:p>
          <a:p>
            <a:pPr marL="1028620" lvl="1" indent="-342900">
              <a:buFont typeface="Arial" panose="020B0604020202020204" pitchFamily="34" charset="0"/>
              <a:buChar char="•"/>
            </a:pPr>
            <a:r>
              <a:rPr lang="en-US" sz="2000" dirty="0">
                <a:latin typeface="+mj-lt"/>
              </a:rPr>
              <a:t>Understood the content loss due to formatting, tables, and images in documents</a:t>
            </a:r>
          </a:p>
          <a:p>
            <a:pPr marL="571500" indent="-342900">
              <a:buFont typeface="Arial" panose="020B0604020202020204" pitchFamily="34" charset="0"/>
              <a:buChar char="•"/>
            </a:pPr>
            <a:r>
              <a:rPr lang="en-US" sz="2000" dirty="0">
                <a:latin typeface="+mj-lt"/>
              </a:rPr>
              <a:t>Data batches of 50KBs </a:t>
            </a:r>
            <a:endParaRPr lang="en-US" sz="2000" b="0" dirty="0">
              <a:effectLst/>
              <a:latin typeface="+mj-lt"/>
            </a:endParaRPr>
          </a:p>
        </p:txBody>
      </p:sp>
      <p:pic>
        <p:nvPicPr>
          <p:cNvPr id="9" name="Picture 8">
            <a:extLst>
              <a:ext uri="{FF2B5EF4-FFF2-40B4-BE49-F238E27FC236}">
                <a16:creationId xmlns:a16="http://schemas.microsoft.com/office/drawing/2014/main" id="{1DD263E6-4581-400A-ABF3-B14D6B14052F}"/>
              </a:ext>
            </a:extLst>
          </p:cNvPr>
          <p:cNvPicPr>
            <a:picLocks noChangeAspect="1"/>
          </p:cNvPicPr>
          <p:nvPr/>
        </p:nvPicPr>
        <p:blipFill>
          <a:blip r:embed="rId2"/>
          <a:stretch>
            <a:fillRect/>
          </a:stretch>
        </p:blipFill>
        <p:spPr>
          <a:xfrm>
            <a:off x="323557" y="5162844"/>
            <a:ext cx="5873599" cy="863202"/>
          </a:xfrm>
          <a:prstGeom prst="rect">
            <a:avLst/>
          </a:prstGeom>
        </p:spPr>
      </p:pic>
      <p:pic>
        <p:nvPicPr>
          <p:cNvPr id="11" name="Picture 10">
            <a:extLst>
              <a:ext uri="{FF2B5EF4-FFF2-40B4-BE49-F238E27FC236}">
                <a16:creationId xmlns:a16="http://schemas.microsoft.com/office/drawing/2014/main" id="{272792E5-81A8-485E-8610-72341C935CCF}"/>
              </a:ext>
            </a:extLst>
          </p:cNvPr>
          <p:cNvPicPr>
            <a:picLocks noChangeAspect="1"/>
          </p:cNvPicPr>
          <p:nvPr/>
        </p:nvPicPr>
        <p:blipFill>
          <a:blip r:embed="rId3"/>
          <a:stretch>
            <a:fillRect/>
          </a:stretch>
        </p:blipFill>
        <p:spPr>
          <a:xfrm>
            <a:off x="6813452" y="4993818"/>
            <a:ext cx="4972099" cy="1228146"/>
          </a:xfrm>
          <a:prstGeom prst="rect">
            <a:avLst/>
          </a:prstGeom>
        </p:spPr>
      </p:pic>
      <p:cxnSp>
        <p:nvCxnSpPr>
          <p:cNvPr id="13" name="Straight Connector 12">
            <a:extLst>
              <a:ext uri="{FF2B5EF4-FFF2-40B4-BE49-F238E27FC236}">
                <a16:creationId xmlns:a16="http://schemas.microsoft.com/office/drawing/2014/main" id="{0B2D7218-1805-4389-8AF0-060F952BB9FA}"/>
              </a:ext>
            </a:extLst>
          </p:cNvPr>
          <p:cNvCxnSpPr/>
          <p:nvPr/>
        </p:nvCxnSpPr>
        <p:spPr>
          <a:xfrm>
            <a:off x="6480517" y="4900246"/>
            <a:ext cx="0" cy="14583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149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BF3065-5AC2-4615-AD0E-B3F27CF44BB3}"/>
              </a:ext>
            </a:extLst>
          </p:cNvPr>
          <p:cNvPicPr>
            <a:picLocks noChangeAspect="1"/>
          </p:cNvPicPr>
          <p:nvPr/>
        </p:nvPicPr>
        <p:blipFill>
          <a:blip r:embed="rId2"/>
          <a:stretch>
            <a:fillRect/>
          </a:stretch>
        </p:blipFill>
        <p:spPr>
          <a:xfrm>
            <a:off x="2002303" y="534810"/>
            <a:ext cx="7985760" cy="5903677"/>
          </a:xfrm>
          <a:prstGeom prst="rect">
            <a:avLst/>
          </a:prstGeom>
        </p:spPr>
      </p:pic>
      <p:sp>
        <p:nvSpPr>
          <p:cNvPr id="2" name="TextBox 1">
            <a:extLst>
              <a:ext uri="{FF2B5EF4-FFF2-40B4-BE49-F238E27FC236}">
                <a16:creationId xmlns:a16="http://schemas.microsoft.com/office/drawing/2014/main" id="{8406B6D6-F314-4984-A84D-8A501D2F8E68}"/>
              </a:ext>
            </a:extLst>
          </p:cNvPr>
          <p:cNvSpPr txBox="1"/>
          <p:nvPr/>
        </p:nvSpPr>
        <p:spPr>
          <a:xfrm>
            <a:off x="3626961" y="2001056"/>
            <a:ext cx="5238421" cy="2308324"/>
          </a:xfrm>
          <a:prstGeom prst="rect">
            <a:avLst/>
          </a:prstGeom>
          <a:solidFill>
            <a:schemeClr val="bg1"/>
          </a:solidFill>
        </p:spPr>
        <p:txBody>
          <a:bodyPr wrap="none" rtlCol="0">
            <a:spAutoFit/>
          </a:bodyPr>
          <a:lstStyle/>
          <a:p>
            <a:pPr algn="ctr"/>
            <a:r>
              <a:rPr lang="en-US" sz="7200" dirty="0"/>
              <a:t>Topic Modeling</a:t>
            </a:r>
          </a:p>
          <a:p>
            <a:pPr algn="ctr"/>
            <a:r>
              <a:rPr lang="en-US" sz="7200" dirty="0"/>
              <a:t>DEMO</a:t>
            </a:r>
          </a:p>
        </p:txBody>
      </p:sp>
    </p:spTree>
    <p:extLst>
      <p:ext uri="{BB962C8B-B14F-4D97-AF65-F5344CB8AC3E}">
        <p14:creationId xmlns:p14="http://schemas.microsoft.com/office/powerpoint/2010/main" val="353211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UNCLASSIFIED</a:t>
            </a:r>
          </a:p>
        </p:txBody>
      </p:sp>
      <p:sp>
        <p:nvSpPr>
          <p:cNvPr id="3" name="Text Placeholder 2"/>
          <p:cNvSpPr>
            <a:spLocks noGrp="1"/>
          </p:cNvSpPr>
          <p:nvPr>
            <p:ph type="body" sz="quarter" idx="15"/>
          </p:nvPr>
        </p:nvSpPr>
        <p:spPr/>
        <p:txBody>
          <a:bodyPr/>
          <a:lstStyle/>
          <a:p>
            <a:r>
              <a:rPr lang="en-US" dirty="0">
                <a:solidFill>
                  <a:schemeClr val="bg1"/>
                </a:solidFill>
              </a:rPr>
              <a:t>UNCLASSIFIED</a:t>
            </a:r>
          </a:p>
        </p:txBody>
      </p:sp>
      <p:sp>
        <p:nvSpPr>
          <p:cNvPr id="4" name="TextBox 3">
            <a:extLst>
              <a:ext uri="{FF2B5EF4-FFF2-40B4-BE49-F238E27FC236}">
                <a16:creationId xmlns:a16="http://schemas.microsoft.com/office/drawing/2014/main" id="{29F64FF5-67AD-4841-BC3C-409FC78C2A48}"/>
              </a:ext>
            </a:extLst>
          </p:cNvPr>
          <p:cNvSpPr txBox="1"/>
          <p:nvPr/>
        </p:nvSpPr>
        <p:spPr>
          <a:xfrm>
            <a:off x="4640367" y="4733840"/>
            <a:ext cx="3129318" cy="384721"/>
          </a:xfrm>
          <a:prstGeom prst="rect">
            <a:avLst/>
          </a:prstGeom>
          <a:noFill/>
        </p:spPr>
        <p:txBody>
          <a:bodyPr wrap="none" rtlCol="0">
            <a:spAutoFit/>
          </a:bodyPr>
          <a:lstStyle/>
          <a:p>
            <a:r>
              <a:rPr lang="en-US" dirty="0">
                <a:solidFill>
                  <a:schemeClr val="bg1"/>
                </a:solidFill>
              </a:rPr>
              <a:t>UNCLASSIFIED Backup follows</a:t>
            </a:r>
          </a:p>
        </p:txBody>
      </p:sp>
    </p:spTree>
    <p:extLst>
      <p:ext uri="{BB962C8B-B14F-4D97-AF65-F5344CB8AC3E}">
        <p14:creationId xmlns:p14="http://schemas.microsoft.com/office/powerpoint/2010/main" val="1137967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ECCC55-3C11-4883-B4DD-2EDFC1503F30}"/>
              </a:ext>
            </a:extLst>
          </p:cNvPr>
          <p:cNvSpPr>
            <a:spLocks noGrp="1"/>
          </p:cNvSpPr>
          <p:nvPr>
            <p:ph type="body" idx="2"/>
          </p:nvPr>
        </p:nvSpPr>
        <p:spPr>
          <a:xfrm>
            <a:off x="1140739" y="507275"/>
            <a:ext cx="10134601" cy="423173"/>
          </a:xfrm>
        </p:spPr>
        <p:txBody>
          <a:bodyPr/>
          <a:lstStyle/>
          <a:p>
            <a:r>
              <a:rPr lang="en-US" dirty="0"/>
              <a:t>To Addressing the Use Case</a:t>
            </a:r>
          </a:p>
        </p:txBody>
      </p:sp>
      <p:sp>
        <p:nvSpPr>
          <p:cNvPr id="4" name="Text Placeholder 3">
            <a:extLst>
              <a:ext uri="{FF2B5EF4-FFF2-40B4-BE49-F238E27FC236}">
                <a16:creationId xmlns:a16="http://schemas.microsoft.com/office/drawing/2014/main" id="{14169D9F-3974-4F13-B8E3-13663BFE9D78}"/>
              </a:ext>
            </a:extLst>
          </p:cNvPr>
          <p:cNvSpPr>
            <a:spLocks noGrp="1"/>
          </p:cNvSpPr>
          <p:nvPr>
            <p:ph type="body" idx="5"/>
          </p:nvPr>
        </p:nvSpPr>
        <p:spPr>
          <a:xfrm>
            <a:off x="1140739" y="124937"/>
            <a:ext cx="10144651" cy="423173"/>
          </a:xfrm>
        </p:spPr>
        <p:txBody>
          <a:bodyPr/>
          <a:lstStyle/>
          <a:p>
            <a:r>
              <a:rPr lang="en-US" dirty="0"/>
              <a:t>APPROACH TBD DEMO</a:t>
            </a:r>
          </a:p>
        </p:txBody>
      </p:sp>
      <p:sp>
        <p:nvSpPr>
          <p:cNvPr id="5" name="Text Placeholder 1">
            <a:extLst>
              <a:ext uri="{FF2B5EF4-FFF2-40B4-BE49-F238E27FC236}">
                <a16:creationId xmlns:a16="http://schemas.microsoft.com/office/drawing/2014/main" id="{7352D49C-30B7-4EDF-A5F5-04FA15473882}"/>
              </a:ext>
            </a:extLst>
          </p:cNvPr>
          <p:cNvSpPr txBox="1">
            <a:spLocks/>
          </p:cNvSpPr>
          <p:nvPr/>
        </p:nvSpPr>
        <p:spPr>
          <a:xfrm>
            <a:off x="1005474" y="1040855"/>
            <a:ext cx="10893980" cy="4776289"/>
          </a:xfrm>
          <a:prstGeom prst="rect">
            <a:avLst/>
          </a:prstGeom>
          <a:noFill/>
          <a:ln>
            <a:noFill/>
          </a:ln>
        </p:spPr>
        <p:txBody>
          <a:bodyPr spcFirstLastPara="1" wrap="square" lIns="121875" tIns="60925" rIns="121875" bIns="60925" anchor="t" anchorCtr="0">
            <a:noAutofit/>
          </a:bodyPr>
          <a:lstStyle>
            <a:lvl1pPr marL="457200" marR="0" lvl="0" indent="-228600" algn="l" defTabSz="914240" rtl="0" eaLnBrk="1" latinLnBrk="0" hangingPunct="1">
              <a:lnSpc>
                <a:spcPct val="90000"/>
              </a:lnSpc>
              <a:spcBef>
                <a:spcPts val="1000"/>
              </a:spcBef>
              <a:spcAft>
                <a:spcPts val="0"/>
              </a:spcAft>
              <a:buClr>
                <a:schemeClr val="dk1"/>
              </a:buClr>
              <a:buSzPts val="3200"/>
              <a:buFont typeface="Arial"/>
              <a:buNone/>
              <a:defRPr sz="3200" b="0" i="0" u="none" strike="noStrike" kern="1200" cap="none">
                <a:solidFill>
                  <a:schemeClr val="dk1"/>
                </a:solidFill>
                <a:latin typeface="Arial Narrow"/>
                <a:ea typeface="Arial Narrow"/>
                <a:cs typeface="Arial Narrow"/>
                <a:sym typeface="Arial Narrow"/>
              </a:defRPr>
            </a:lvl1pPr>
            <a:lvl2pPr marL="914400" marR="0" lvl="1" indent="-406400" algn="l" defTabSz="914240" rtl="0" eaLnBrk="1" latinLnBrk="0" hangingPunct="1">
              <a:lnSpc>
                <a:spcPct val="90000"/>
              </a:lnSpc>
              <a:spcBef>
                <a:spcPts val="500"/>
              </a:spcBef>
              <a:spcAft>
                <a:spcPts val="0"/>
              </a:spcAft>
              <a:buClr>
                <a:schemeClr val="dk1"/>
              </a:buClr>
              <a:buSzPts val="2800"/>
              <a:buFont typeface="Arial"/>
              <a:buChar char="•"/>
              <a:defRPr sz="2800" b="0" i="0" u="none" strike="noStrike" kern="1200" cap="none">
                <a:solidFill>
                  <a:schemeClr val="dk1"/>
                </a:solidFill>
                <a:latin typeface="Arial Narrow"/>
                <a:ea typeface="Arial Narrow"/>
                <a:cs typeface="Arial Narrow"/>
                <a:sym typeface="Arial Narrow"/>
              </a:defRPr>
            </a:lvl2pPr>
            <a:lvl3pPr marL="1371600" marR="0" lvl="2" indent="-381000" algn="l" defTabSz="914240" rtl="0" eaLnBrk="1" latinLnBrk="0" hangingPunct="1">
              <a:lnSpc>
                <a:spcPct val="90000"/>
              </a:lnSpc>
              <a:spcBef>
                <a:spcPts val="500"/>
              </a:spcBef>
              <a:spcAft>
                <a:spcPts val="0"/>
              </a:spcAft>
              <a:buClr>
                <a:schemeClr val="dk1"/>
              </a:buClr>
              <a:buSzPts val="2400"/>
              <a:buFont typeface="Arial"/>
              <a:buChar char="•"/>
              <a:defRPr sz="2400" b="0" i="0" u="none" strike="noStrike" kern="1200" cap="none">
                <a:solidFill>
                  <a:schemeClr val="dk1"/>
                </a:solidFill>
                <a:latin typeface="Arial Narrow"/>
                <a:ea typeface="Arial Narrow"/>
                <a:cs typeface="Arial Narrow"/>
                <a:sym typeface="Arial Narrow"/>
              </a:defRPr>
            </a:lvl3pPr>
            <a:lvl4pPr marL="1828800" marR="0" lvl="3" indent="-355600" algn="l" defTabSz="914240" rtl="0" eaLnBrk="1" latinLnBrk="0" hangingPunct="1">
              <a:lnSpc>
                <a:spcPct val="90000"/>
              </a:lnSpc>
              <a:spcBef>
                <a:spcPts val="500"/>
              </a:spcBef>
              <a:spcAft>
                <a:spcPts val="0"/>
              </a:spcAft>
              <a:buClr>
                <a:schemeClr val="dk1"/>
              </a:buClr>
              <a:buSzPts val="2000"/>
              <a:buFont typeface="Arial"/>
              <a:buChar char="•"/>
              <a:defRPr sz="2000" b="0" i="0" u="none" strike="noStrike" kern="1200" cap="none">
                <a:solidFill>
                  <a:schemeClr val="dk1"/>
                </a:solidFill>
                <a:latin typeface="Arial Narrow"/>
                <a:ea typeface="Arial Narrow"/>
                <a:cs typeface="Arial Narrow"/>
                <a:sym typeface="Arial Narrow"/>
              </a:defRPr>
            </a:lvl4pPr>
            <a:lvl5pPr marL="2286000" marR="0" lvl="4" indent="-355600" algn="l" defTabSz="914240" rtl="0" eaLnBrk="1" latinLnBrk="0" hangingPunct="1">
              <a:lnSpc>
                <a:spcPct val="90000"/>
              </a:lnSpc>
              <a:spcBef>
                <a:spcPts val="500"/>
              </a:spcBef>
              <a:spcAft>
                <a:spcPts val="0"/>
              </a:spcAft>
              <a:buClr>
                <a:schemeClr val="dk1"/>
              </a:buClr>
              <a:buSzPts val="2000"/>
              <a:buFont typeface="Arial"/>
              <a:buChar char="•"/>
              <a:defRPr sz="2000" b="0" i="0" u="none" strike="noStrike" kern="1200" cap="none">
                <a:solidFill>
                  <a:schemeClr val="dk1"/>
                </a:solidFill>
                <a:latin typeface="Arial Narrow"/>
                <a:ea typeface="Arial Narrow"/>
                <a:cs typeface="Arial Narrow"/>
                <a:sym typeface="Arial Narrow"/>
              </a:defRPr>
            </a:lvl5pPr>
            <a:lvl6pPr marL="2743200" marR="0" lvl="5" indent="-355600" algn="l" defTabSz="914240" rtl="0" eaLnBrk="1" latinLnBrk="0" hangingPunct="1">
              <a:lnSpc>
                <a:spcPct val="90000"/>
              </a:lnSpc>
              <a:spcBef>
                <a:spcPts val="500"/>
              </a:spcBef>
              <a:spcAft>
                <a:spcPts val="0"/>
              </a:spcAft>
              <a:buClr>
                <a:schemeClr val="dk1"/>
              </a:buClr>
              <a:buSzPts val="2000"/>
              <a:buFont typeface="Arial"/>
              <a:buChar char="•"/>
              <a:defRPr sz="2000" b="0" i="0" u="none" strike="noStrike" kern="1200" cap="none">
                <a:solidFill>
                  <a:schemeClr val="dk1"/>
                </a:solidFill>
                <a:latin typeface="Arial Narrow"/>
                <a:ea typeface="Arial Narrow"/>
                <a:cs typeface="Arial Narrow"/>
                <a:sym typeface="Arial Narrow"/>
              </a:defRPr>
            </a:lvl6pPr>
            <a:lvl7pPr marL="3200400" marR="0" lvl="6" indent="-355600" algn="l" defTabSz="914240" rtl="0" eaLnBrk="1" latinLnBrk="0" hangingPunct="1">
              <a:lnSpc>
                <a:spcPct val="90000"/>
              </a:lnSpc>
              <a:spcBef>
                <a:spcPts val="500"/>
              </a:spcBef>
              <a:spcAft>
                <a:spcPts val="0"/>
              </a:spcAft>
              <a:buClr>
                <a:schemeClr val="dk1"/>
              </a:buClr>
              <a:buSzPts val="2000"/>
              <a:buFont typeface="Arial"/>
              <a:buChar char="•"/>
              <a:defRPr sz="2000" b="0" i="0" u="none" strike="noStrike" kern="1200" cap="none">
                <a:solidFill>
                  <a:schemeClr val="dk1"/>
                </a:solidFill>
                <a:latin typeface="Arial Narrow"/>
                <a:ea typeface="Arial Narrow"/>
                <a:cs typeface="Arial Narrow"/>
                <a:sym typeface="Arial Narrow"/>
              </a:defRPr>
            </a:lvl7pPr>
            <a:lvl8pPr marL="3657600" marR="0" lvl="7" indent="-355600" algn="l" defTabSz="914240" rtl="0" eaLnBrk="1" latinLnBrk="0" hangingPunct="1">
              <a:lnSpc>
                <a:spcPct val="90000"/>
              </a:lnSpc>
              <a:spcBef>
                <a:spcPts val="500"/>
              </a:spcBef>
              <a:spcAft>
                <a:spcPts val="0"/>
              </a:spcAft>
              <a:buClr>
                <a:schemeClr val="dk1"/>
              </a:buClr>
              <a:buSzPts val="2000"/>
              <a:buFont typeface="Arial"/>
              <a:buChar char="•"/>
              <a:defRPr sz="2000" b="0" i="0" u="none" strike="noStrike" kern="1200" cap="none">
                <a:solidFill>
                  <a:schemeClr val="dk1"/>
                </a:solidFill>
                <a:latin typeface="Arial Narrow"/>
                <a:ea typeface="Arial Narrow"/>
                <a:cs typeface="Arial Narrow"/>
                <a:sym typeface="Arial Narrow"/>
              </a:defRPr>
            </a:lvl8pPr>
            <a:lvl9pPr marL="4114800" marR="0" lvl="8" indent="-355600" algn="l" defTabSz="914240" rtl="0" eaLnBrk="1" latinLnBrk="0" hangingPunct="1">
              <a:lnSpc>
                <a:spcPct val="90000"/>
              </a:lnSpc>
              <a:spcBef>
                <a:spcPts val="500"/>
              </a:spcBef>
              <a:spcAft>
                <a:spcPts val="0"/>
              </a:spcAft>
              <a:buClr>
                <a:schemeClr val="dk1"/>
              </a:buClr>
              <a:buSzPts val="2000"/>
              <a:buFont typeface="Arial"/>
              <a:buChar char="•"/>
              <a:defRPr sz="2000" b="0" i="0" u="none" strike="noStrike" kern="1200" cap="none">
                <a:solidFill>
                  <a:schemeClr val="dk1"/>
                </a:solidFill>
                <a:latin typeface="Arial Narrow"/>
                <a:ea typeface="Arial Narrow"/>
                <a:cs typeface="Arial Narrow"/>
                <a:sym typeface="Arial Narrow"/>
              </a:defRPr>
            </a:lvl9pPr>
          </a:lstStyle>
          <a:p>
            <a:pPr marL="344488" indent="-344488">
              <a:buFont typeface="Arial" panose="020B0604020202020204" pitchFamily="34" charset="0"/>
              <a:buChar char="•"/>
              <a:tabLst>
                <a:tab pos="749300" algn="l"/>
              </a:tabLst>
            </a:pPr>
            <a:r>
              <a:rPr lang="en-US" sz="2400" b="0" dirty="0">
                <a:solidFill>
                  <a:schemeClr val="bg1">
                    <a:lumMod val="50000"/>
                  </a:schemeClr>
                </a:solidFill>
              </a:rPr>
              <a:t>Data preprocessing: gathering of machine learning data</a:t>
            </a:r>
          </a:p>
          <a:p>
            <a:pPr marL="682625" lvl="1" indent="-344488">
              <a:buFont typeface="Arial" panose="020B0604020202020204" pitchFamily="34" charset="0"/>
              <a:buChar char="•"/>
            </a:pPr>
            <a:r>
              <a:rPr lang="en-US" sz="2000" dirty="0">
                <a:solidFill>
                  <a:schemeClr val="bg1">
                    <a:lumMod val="50000"/>
                  </a:schemeClr>
                </a:solidFill>
              </a:rPr>
              <a:t>Used existing challenge data on Wildfire </a:t>
            </a:r>
          </a:p>
          <a:p>
            <a:pPr marL="682625" lvl="1" indent="-344488">
              <a:buFont typeface="Arial" panose="020B0604020202020204" pitchFamily="34" charset="0"/>
              <a:buChar char="•"/>
            </a:pPr>
            <a:r>
              <a:rPr lang="en-US" sz="2000" dirty="0">
                <a:solidFill>
                  <a:schemeClr val="bg1">
                    <a:lumMod val="50000"/>
                  </a:schemeClr>
                </a:solidFill>
              </a:rPr>
              <a:t>Parse Word and Excel, </a:t>
            </a:r>
            <a:r>
              <a:rPr lang="en-US" sz="2000" dirty="0" err="1">
                <a:solidFill>
                  <a:schemeClr val="bg1">
                    <a:lumMod val="50000"/>
                  </a:schemeClr>
                </a:solidFill>
              </a:rPr>
              <a:t>OCR’ed</a:t>
            </a:r>
            <a:r>
              <a:rPr lang="en-US" sz="2000" dirty="0">
                <a:solidFill>
                  <a:schemeClr val="bg1">
                    <a:lumMod val="50000"/>
                  </a:schemeClr>
                </a:solidFill>
              </a:rPr>
              <a:t> PDFs</a:t>
            </a:r>
          </a:p>
          <a:p>
            <a:pPr marL="344488" indent="-344488">
              <a:buFont typeface="Arial" panose="020B0604020202020204" pitchFamily="34" charset="0"/>
              <a:buChar char="•"/>
              <a:tabLst>
                <a:tab pos="749300" algn="l"/>
              </a:tabLst>
            </a:pPr>
            <a:r>
              <a:rPr lang="en-US" sz="2400" dirty="0">
                <a:solidFill>
                  <a:schemeClr val="bg1">
                    <a:lumMod val="50000"/>
                  </a:schemeClr>
                </a:solidFill>
              </a:rPr>
              <a:t>Building datasets</a:t>
            </a:r>
          </a:p>
          <a:p>
            <a:pPr marL="682625" lvl="1" indent="-344488">
              <a:buFont typeface="Arial" panose="020B0604020202020204" pitchFamily="34" charset="0"/>
              <a:buChar char="•"/>
            </a:pPr>
            <a:r>
              <a:rPr lang="en-US" sz="2000" dirty="0">
                <a:solidFill>
                  <a:schemeClr val="bg1">
                    <a:lumMod val="50000"/>
                  </a:schemeClr>
                </a:solidFill>
              </a:rPr>
              <a:t>Perform data exploration, parsing and vectorization</a:t>
            </a:r>
          </a:p>
          <a:p>
            <a:pPr marL="682625" lvl="1" indent="-344488">
              <a:buFont typeface="Arial" panose="020B0604020202020204" pitchFamily="34" charset="0"/>
              <a:buChar char="•"/>
            </a:pPr>
            <a:r>
              <a:rPr lang="en-US" sz="2000" dirty="0">
                <a:solidFill>
                  <a:schemeClr val="bg1">
                    <a:lumMod val="50000"/>
                  </a:schemeClr>
                </a:solidFill>
              </a:rPr>
              <a:t>Cleaned all Arabic documents to straight Unicode files</a:t>
            </a:r>
          </a:p>
          <a:p>
            <a:pPr marL="344488" indent="-344488">
              <a:buFont typeface="Arial" panose="020B0604020202020204" pitchFamily="34" charset="0"/>
              <a:buChar char="•"/>
              <a:tabLst>
                <a:tab pos="749300" algn="l"/>
              </a:tabLst>
            </a:pPr>
            <a:r>
              <a:rPr lang="en-US" sz="2400" b="0" dirty="0">
                <a:solidFill>
                  <a:schemeClr val="bg1">
                    <a:lumMod val="50000"/>
                  </a:schemeClr>
                </a:solidFill>
              </a:rPr>
              <a:t>Training and refinement</a:t>
            </a:r>
          </a:p>
          <a:p>
            <a:pPr marL="682625" lvl="1" indent="-344488">
              <a:buFont typeface="Arial" panose="020B0604020202020204" pitchFamily="34" charset="0"/>
              <a:buChar char="•"/>
              <a:tabLst>
                <a:tab pos="682625" algn="l"/>
              </a:tabLst>
            </a:pPr>
            <a:r>
              <a:rPr lang="en-US" sz="2000" dirty="0">
                <a:solidFill>
                  <a:schemeClr val="bg1">
                    <a:lumMod val="50000"/>
                  </a:schemeClr>
                </a:solidFill>
              </a:rPr>
              <a:t>Translated the full dataset into English</a:t>
            </a:r>
            <a:endParaRPr lang="en-US" sz="2000" b="0" dirty="0">
              <a:solidFill>
                <a:schemeClr val="bg1">
                  <a:lumMod val="50000"/>
                </a:schemeClr>
              </a:solidFill>
            </a:endParaRPr>
          </a:p>
          <a:p>
            <a:pPr marL="344488" indent="-344488">
              <a:buFont typeface="Arial" panose="020B0604020202020204" pitchFamily="34" charset="0"/>
              <a:buChar char="•"/>
              <a:tabLst>
                <a:tab pos="749300" algn="l"/>
              </a:tabLst>
            </a:pPr>
            <a:r>
              <a:rPr lang="en-US" sz="2400" dirty="0">
                <a:solidFill>
                  <a:schemeClr val="bg1">
                    <a:lumMod val="50000"/>
                  </a:schemeClr>
                </a:solidFill>
              </a:rPr>
              <a:t>Machine learning</a:t>
            </a:r>
          </a:p>
          <a:p>
            <a:pPr marL="682625" lvl="1" indent="-344488">
              <a:buFont typeface="Arial" panose="020B0604020202020204" pitchFamily="34" charset="0"/>
              <a:buChar char="•"/>
            </a:pPr>
            <a:r>
              <a:rPr lang="en-US" sz="2000" dirty="0">
                <a:solidFill>
                  <a:schemeClr val="bg1">
                    <a:lumMod val="50000"/>
                  </a:schemeClr>
                </a:solidFill>
              </a:rPr>
              <a:t>Unsupervised and pre-trained models to identify topic, emotions, toxicity…</a:t>
            </a:r>
          </a:p>
          <a:p>
            <a:pPr marL="344488" indent="-344488">
              <a:buFont typeface="Arial" panose="020B0604020202020204" pitchFamily="34" charset="0"/>
              <a:buChar char="•"/>
              <a:tabLst>
                <a:tab pos="749300" algn="l"/>
              </a:tabLst>
            </a:pPr>
            <a:r>
              <a:rPr lang="en-US" sz="2400" dirty="0">
                <a:solidFill>
                  <a:schemeClr val="bg1">
                    <a:lumMod val="50000"/>
                  </a:schemeClr>
                </a:solidFill>
              </a:rPr>
              <a:t>Evaluation</a:t>
            </a:r>
          </a:p>
          <a:p>
            <a:pPr marL="682625" lvl="1" indent="-344488">
              <a:buFont typeface="Arial" panose="020B0604020202020204" pitchFamily="34" charset="0"/>
              <a:buChar char="•"/>
            </a:pPr>
            <a:r>
              <a:rPr lang="en-US" sz="2000" dirty="0">
                <a:solidFill>
                  <a:schemeClr val="bg1">
                    <a:lumMod val="50000"/>
                  </a:schemeClr>
                </a:solidFill>
              </a:rPr>
              <a:t>Reviewed models for bias, robustness, and optimization</a:t>
            </a:r>
          </a:p>
          <a:p>
            <a:pPr marL="344488" indent="-344488">
              <a:buFont typeface="Arial" panose="020B0604020202020204" pitchFamily="34" charset="0"/>
              <a:buChar char="•"/>
              <a:tabLst>
                <a:tab pos="749300" algn="l"/>
              </a:tabLst>
            </a:pPr>
            <a:endParaRPr lang="en-US" sz="2400" dirty="0">
              <a:solidFill>
                <a:schemeClr val="bg1">
                  <a:lumMod val="50000"/>
                </a:schemeClr>
              </a:solidFill>
            </a:endParaRPr>
          </a:p>
          <a:p>
            <a:pPr marL="682625" lvl="1" indent="-344488">
              <a:buFont typeface="Arial" panose="020B0604020202020204" pitchFamily="34" charset="0"/>
              <a:buChar char="•"/>
            </a:pPr>
            <a:endParaRPr lang="en-US" sz="20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3200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sculpture&#10;&#10;Description automatically generated with low confidence">
            <a:extLst>
              <a:ext uri="{FF2B5EF4-FFF2-40B4-BE49-F238E27FC236}">
                <a16:creationId xmlns:a16="http://schemas.microsoft.com/office/drawing/2014/main" id="{C5A54B4A-9B5C-43CD-93B6-9650FA211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342" y="1456006"/>
            <a:ext cx="2905125" cy="3505200"/>
          </a:xfrm>
          <a:prstGeom prst="rect">
            <a:avLst/>
          </a:prstGeom>
        </p:spPr>
      </p:pic>
      <p:sp>
        <p:nvSpPr>
          <p:cNvPr id="2" name="TextBox 1">
            <a:extLst>
              <a:ext uri="{FF2B5EF4-FFF2-40B4-BE49-F238E27FC236}">
                <a16:creationId xmlns:a16="http://schemas.microsoft.com/office/drawing/2014/main" id="{AAEE6563-D707-4441-B880-CB74652587E5}"/>
              </a:ext>
            </a:extLst>
          </p:cNvPr>
          <p:cNvSpPr txBox="1"/>
          <p:nvPr/>
        </p:nvSpPr>
        <p:spPr>
          <a:xfrm>
            <a:off x="659593" y="5063440"/>
            <a:ext cx="3038622" cy="677108"/>
          </a:xfrm>
          <a:prstGeom prst="rect">
            <a:avLst/>
          </a:prstGeom>
          <a:noFill/>
        </p:spPr>
        <p:txBody>
          <a:bodyPr wrap="square" rtlCol="0">
            <a:spAutoFit/>
          </a:bodyPr>
          <a:lstStyle/>
          <a:p>
            <a:pPr algn="ctr"/>
            <a:r>
              <a:rPr lang="en-US" dirty="0"/>
              <a:t>Minerva – the Greek goddess of Wisdom and Military Strategy</a:t>
            </a:r>
          </a:p>
        </p:txBody>
      </p:sp>
      <p:sp>
        <p:nvSpPr>
          <p:cNvPr id="4" name="Text Placeholder 3">
            <a:extLst>
              <a:ext uri="{FF2B5EF4-FFF2-40B4-BE49-F238E27FC236}">
                <a16:creationId xmlns:a16="http://schemas.microsoft.com/office/drawing/2014/main" id="{67F1F78F-848E-4C52-9F09-3A62F15A6407}"/>
              </a:ext>
            </a:extLst>
          </p:cNvPr>
          <p:cNvSpPr txBox="1">
            <a:spLocks/>
          </p:cNvSpPr>
          <p:nvPr/>
        </p:nvSpPr>
        <p:spPr>
          <a:xfrm>
            <a:off x="1022086" y="360063"/>
            <a:ext cx="10144651" cy="423173"/>
          </a:xfrm>
          <a:prstGeom prst="rect">
            <a:avLst/>
          </a:prstGeom>
        </p:spPr>
        <p:txBody>
          <a:bodyP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b="1" dirty="0">
                <a:solidFill>
                  <a:srgbClr val="000C36"/>
                </a:solidFill>
                <a:latin typeface="Arial Narrow"/>
                <a:sym typeface="Arial Narrow"/>
              </a:rPr>
              <a:t>TEAM MINERVA</a:t>
            </a:r>
          </a:p>
        </p:txBody>
      </p:sp>
      <p:sp>
        <p:nvSpPr>
          <p:cNvPr id="3" name="TextBox 2">
            <a:extLst>
              <a:ext uri="{FF2B5EF4-FFF2-40B4-BE49-F238E27FC236}">
                <a16:creationId xmlns:a16="http://schemas.microsoft.com/office/drawing/2014/main" id="{C48EE472-C436-4E2C-8908-A299F79C190B}"/>
              </a:ext>
            </a:extLst>
          </p:cNvPr>
          <p:cNvSpPr txBox="1"/>
          <p:nvPr/>
        </p:nvSpPr>
        <p:spPr>
          <a:xfrm>
            <a:off x="4074941" y="1456006"/>
            <a:ext cx="6311705" cy="3600986"/>
          </a:xfrm>
          <a:prstGeom prst="rect">
            <a:avLst/>
          </a:prstGeom>
          <a:noFill/>
        </p:spPr>
        <p:txBody>
          <a:bodyPr wrap="square" rtlCol="0">
            <a:spAutoFit/>
          </a:bodyPr>
          <a:lstStyle/>
          <a:p>
            <a:r>
              <a:rPr lang="en-US" dirty="0"/>
              <a:t>Diverse Team Support the Defense Intelligence Agency (DIA)</a:t>
            </a:r>
          </a:p>
          <a:p>
            <a:pPr marL="342900" indent="-342900">
              <a:buFont typeface="Arial" panose="020B0604020202020204" pitchFamily="34" charset="0"/>
              <a:buChar char="•"/>
            </a:pPr>
            <a:r>
              <a:rPr lang="en-US" dirty="0"/>
              <a:t>Comprised of:</a:t>
            </a:r>
          </a:p>
          <a:p>
            <a:pPr marL="800020" lvl="1" indent="-342900">
              <a:buFont typeface="Arial" panose="020B0604020202020204" pitchFamily="34" charset="0"/>
              <a:buChar char="•"/>
            </a:pPr>
            <a:r>
              <a:rPr lang="en-US" dirty="0"/>
              <a:t>Active-Duty Military</a:t>
            </a:r>
          </a:p>
          <a:p>
            <a:pPr marL="800020" lvl="1" indent="-342900">
              <a:buFont typeface="Arial" panose="020B0604020202020204" pitchFamily="34" charset="0"/>
              <a:buChar char="•"/>
            </a:pPr>
            <a:r>
              <a:rPr lang="en-US" dirty="0"/>
              <a:t>Government Civilian</a:t>
            </a:r>
          </a:p>
          <a:p>
            <a:pPr marL="800020" lvl="1" indent="-342900">
              <a:buFont typeface="Arial" panose="020B0604020202020204" pitchFamily="34" charset="0"/>
              <a:buChar char="•"/>
            </a:pPr>
            <a:r>
              <a:rPr lang="en-US" dirty="0"/>
              <a:t>Senior Engineering Technical Advisor (SETA) Contractors</a:t>
            </a:r>
          </a:p>
          <a:p>
            <a:pPr marL="800020" lvl="1" indent="-342900">
              <a:buFont typeface="Arial" panose="020B0604020202020204" pitchFamily="34" charset="0"/>
              <a:buChar char="•"/>
            </a:pPr>
            <a:r>
              <a:rPr lang="en-US" dirty="0"/>
              <a:t>Industry Contractors, large and small companies</a:t>
            </a:r>
          </a:p>
          <a:p>
            <a:pPr marL="342900" indent="-342900">
              <a:buFont typeface="Arial" panose="020B0604020202020204" pitchFamily="34" charset="0"/>
              <a:buChar char="•"/>
            </a:pPr>
            <a:r>
              <a:rPr lang="en-US" dirty="0"/>
              <a:t>All experience levels, analysts, developers, and data scientists</a:t>
            </a:r>
          </a:p>
          <a:p>
            <a:pPr marL="342900" indent="-342900">
              <a:buFont typeface="Arial" panose="020B0604020202020204" pitchFamily="34" charset="0"/>
              <a:buChar char="•"/>
            </a:pPr>
            <a:r>
              <a:rPr lang="en-US" dirty="0"/>
              <a:t>No Lanyard Environment</a:t>
            </a:r>
          </a:p>
          <a:p>
            <a:pPr marL="800020" lvl="1" indent="-342900">
              <a:buFont typeface="Arial" panose="020B0604020202020204" pitchFamily="34" charset="0"/>
              <a:buChar char="•"/>
            </a:pPr>
            <a:r>
              <a:rPr lang="en-US" dirty="0"/>
              <a:t>One Team One Mission</a:t>
            </a:r>
          </a:p>
          <a:p>
            <a:pPr marL="342900" indent="-342900">
              <a:buFont typeface="Arial" panose="020B0604020202020204" pitchFamily="34" charset="0"/>
              <a:buChar char="•"/>
            </a:pPr>
            <a:r>
              <a:rPr lang="en-US" dirty="0"/>
              <a:t>Aspirational Mission</a:t>
            </a:r>
          </a:p>
          <a:p>
            <a:pPr marL="800020" lvl="1" indent="-342900">
              <a:buFont typeface="Arial" panose="020B0604020202020204" pitchFamily="34" charset="0"/>
              <a:buChar char="•"/>
            </a:pPr>
            <a:r>
              <a:rPr lang="en-US" dirty="0"/>
              <a:t>Expand Machine Learning adoption and use for DIA and Mission Partners, and Partner Nations</a:t>
            </a:r>
          </a:p>
        </p:txBody>
      </p:sp>
    </p:spTree>
    <p:extLst>
      <p:ext uri="{BB962C8B-B14F-4D97-AF65-F5344CB8AC3E}">
        <p14:creationId xmlns:p14="http://schemas.microsoft.com/office/powerpoint/2010/main" val="154637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169D9F-3974-4F13-B8E3-13663BFE9D78}"/>
              </a:ext>
            </a:extLst>
          </p:cNvPr>
          <p:cNvSpPr>
            <a:spLocks noGrp="1"/>
          </p:cNvSpPr>
          <p:nvPr>
            <p:ph type="body" idx="5"/>
          </p:nvPr>
        </p:nvSpPr>
        <p:spPr>
          <a:xfrm>
            <a:off x="1140740" y="200274"/>
            <a:ext cx="10144651" cy="423173"/>
          </a:xfrm>
        </p:spPr>
        <p:txBody>
          <a:bodyPr/>
          <a:lstStyle/>
          <a:p>
            <a:r>
              <a:rPr lang="en-US" dirty="0"/>
              <a:t>Objective</a:t>
            </a:r>
          </a:p>
        </p:txBody>
      </p:sp>
      <p:sp>
        <p:nvSpPr>
          <p:cNvPr id="8" name="TextBox 7">
            <a:extLst>
              <a:ext uri="{FF2B5EF4-FFF2-40B4-BE49-F238E27FC236}">
                <a16:creationId xmlns:a16="http://schemas.microsoft.com/office/drawing/2014/main" id="{8657E29F-954B-4D34-91C6-3A762D8507AD}"/>
              </a:ext>
            </a:extLst>
          </p:cNvPr>
          <p:cNvSpPr txBox="1"/>
          <p:nvPr/>
        </p:nvSpPr>
        <p:spPr>
          <a:xfrm>
            <a:off x="1056443" y="1056443"/>
            <a:ext cx="9721048" cy="1261884"/>
          </a:xfrm>
          <a:prstGeom prst="rect">
            <a:avLst/>
          </a:prstGeom>
          <a:noFill/>
        </p:spPr>
        <p:txBody>
          <a:bodyPr wrap="square" rtlCol="0">
            <a:spAutoFit/>
          </a:bodyPr>
          <a:lstStyle/>
          <a:p>
            <a:r>
              <a:rPr lang="en-US" dirty="0"/>
              <a:t>Team Minerva focused on </a:t>
            </a:r>
            <a:r>
              <a:rPr lang="en-US" b="1" i="1" dirty="0"/>
              <a:t>rapidly</a:t>
            </a:r>
            <a:r>
              <a:rPr lang="en-US" dirty="0"/>
              <a:t> delivering analytics and data to the analysts. Providing this in an </a:t>
            </a:r>
            <a:r>
              <a:rPr lang="en-US" b="1" i="1" dirty="0"/>
              <a:t>interactive</a:t>
            </a:r>
            <a:r>
              <a:rPr lang="en-US" dirty="0"/>
              <a:t> user experience allows for enhanced understanding, experimentation, and</a:t>
            </a:r>
            <a:r>
              <a:rPr lang="en-US" i="1" dirty="0"/>
              <a:t> </a:t>
            </a:r>
            <a:r>
              <a:rPr lang="en-US" b="1" i="1" dirty="0"/>
              <a:t>trust</a:t>
            </a:r>
            <a:r>
              <a:rPr lang="en-US" dirty="0"/>
              <a:t>, for both the data and the analytics. We leveraged </a:t>
            </a:r>
            <a:r>
              <a:rPr lang="en-US" b="1" i="1" dirty="0"/>
              <a:t>machine learning </a:t>
            </a:r>
            <a:r>
              <a:rPr lang="en-US" dirty="0"/>
              <a:t>to speed up and enhance the quality of document processing and analytic development to </a:t>
            </a:r>
            <a:r>
              <a:rPr lang="en-US" b="1" i="1" dirty="0"/>
              <a:t>accelerate mission action</a:t>
            </a:r>
            <a:r>
              <a:rPr lang="en-US" dirty="0"/>
              <a:t>. </a:t>
            </a:r>
          </a:p>
        </p:txBody>
      </p:sp>
      <p:sp>
        <p:nvSpPr>
          <p:cNvPr id="9" name="TextBox 8">
            <a:extLst>
              <a:ext uri="{FF2B5EF4-FFF2-40B4-BE49-F238E27FC236}">
                <a16:creationId xmlns:a16="http://schemas.microsoft.com/office/drawing/2014/main" id="{3DC59BE4-E6BF-47F6-B970-9026BA45FF97}"/>
              </a:ext>
            </a:extLst>
          </p:cNvPr>
          <p:cNvSpPr txBox="1"/>
          <p:nvPr/>
        </p:nvSpPr>
        <p:spPr>
          <a:xfrm>
            <a:off x="1532419" y="5230450"/>
            <a:ext cx="9123986" cy="954107"/>
          </a:xfrm>
          <a:prstGeom prst="rect">
            <a:avLst/>
          </a:prstGeom>
          <a:noFill/>
        </p:spPr>
        <p:txBody>
          <a:bodyPr wrap="square" rtlCol="0">
            <a:spAutoFit/>
          </a:bodyPr>
          <a:lstStyle/>
          <a:p>
            <a:pPr algn="ctr"/>
            <a:r>
              <a:rPr lang="en-US" sz="2800" i="1" dirty="0"/>
              <a:t>Our Goal: Reduce intelligence creation times and increase intelligence product confidence, speed, and impact.   </a:t>
            </a:r>
          </a:p>
        </p:txBody>
      </p:sp>
      <p:pic>
        <p:nvPicPr>
          <p:cNvPr id="27" name="Picture 26">
            <a:extLst>
              <a:ext uri="{FF2B5EF4-FFF2-40B4-BE49-F238E27FC236}">
                <a16:creationId xmlns:a16="http://schemas.microsoft.com/office/drawing/2014/main" id="{DE1B4E46-D940-46DB-BAA0-31B381FC40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4727" y="2684064"/>
            <a:ext cx="4057354" cy="2282262"/>
          </a:xfrm>
          <a:prstGeom prst="rect">
            <a:avLst/>
          </a:prstGeom>
        </p:spPr>
      </p:pic>
      <p:pic>
        <p:nvPicPr>
          <p:cNvPr id="1032" name="Picture 8">
            <a:extLst>
              <a:ext uri="{FF2B5EF4-FFF2-40B4-BE49-F238E27FC236}">
                <a16:creationId xmlns:a16="http://schemas.microsoft.com/office/drawing/2014/main" id="{989D6852-F1D0-4790-907F-9A9198A21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8098" y="2720358"/>
            <a:ext cx="3510223" cy="2048960"/>
          </a:xfrm>
          <a:prstGeom prst="rect">
            <a:avLst/>
          </a:prstGeom>
          <a:noFill/>
          <a:extLst>
            <a:ext uri="{909E8E84-426E-40DD-AFC4-6F175D3DCCD1}">
              <a14:hiddenFill xmlns:a14="http://schemas.microsoft.com/office/drawing/2010/main">
                <a:solidFill>
                  <a:srgbClr val="FFFFFF"/>
                </a:solidFill>
              </a14:hiddenFill>
            </a:ext>
          </a:extLst>
        </p:spPr>
      </p:pic>
      <p:sp>
        <p:nvSpPr>
          <p:cNvPr id="31" name="Arrow: Right 30">
            <a:extLst>
              <a:ext uri="{FF2B5EF4-FFF2-40B4-BE49-F238E27FC236}">
                <a16:creationId xmlns:a16="http://schemas.microsoft.com/office/drawing/2014/main" id="{7DE91F93-8FDC-460B-9F36-97E69A215C94}"/>
              </a:ext>
            </a:extLst>
          </p:cNvPr>
          <p:cNvSpPr/>
          <p:nvPr/>
        </p:nvSpPr>
        <p:spPr>
          <a:xfrm>
            <a:off x="7043179" y="3393488"/>
            <a:ext cx="1213054" cy="67470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a:extLst>
              <a:ext uri="{FF2B5EF4-FFF2-40B4-BE49-F238E27FC236}">
                <a16:creationId xmlns:a16="http://schemas.microsoft.com/office/drawing/2014/main" id="{EF7A21E3-1F26-4F59-B590-1DA4BE5B0B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1521"/>
          <a:stretch/>
        </p:blipFill>
        <p:spPr bwMode="auto">
          <a:xfrm>
            <a:off x="100842" y="2684064"/>
            <a:ext cx="2678296" cy="2282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17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E9C9B9-46C2-41A0-9991-502AFFBF5AD0}"/>
              </a:ext>
            </a:extLst>
          </p:cNvPr>
          <p:cNvSpPr>
            <a:spLocks noGrp="1"/>
          </p:cNvSpPr>
          <p:nvPr>
            <p:ph type="body" idx="1"/>
          </p:nvPr>
        </p:nvSpPr>
        <p:spPr>
          <a:xfrm>
            <a:off x="395991" y="1032535"/>
            <a:ext cx="11508936" cy="5545524"/>
          </a:xfrm>
        </p:spPr>
        <p:txBody>
          <a:bodyPr/>
          <a:lstStyle/>
          <a:p>
            <a:pPr marL="571500" indent="-342900">
              <a:buFont typeface="Arial" panose="020B0604020202020204" pitchFamily="34" charset="0"/>
              <a:buChar char="•"/>
            </a:pPr>
            <a:r>
              <a:rPr lang="en-US" sz="2400" dirty="0">
                <a:latin typeface="+mj-lt"/>
                <a:cs typeface="Arial" panose="020B0604020202020204" pitchFamily="34" charset="0"/>
              </a:rPr>
              <a:t>Intelligence analysts are intelligence creators, not data consumers</a:t>
            </a:r>
          </a:p>
          <a:p>
            <a:pPr lvl="1" indent="-342900">
              <a:buFont typeface="Arial" panose="020B0604020202020204" pitchFamily="34" charset="0"/>
              <a:buChar char="•"/>
            </a:pPr>
            <a:r>
              <a:rPr lang="en-US" sz="2000" dirty="0">
                <a:latin typeface="+mj-lt"/>
                <a:cs typeface="Arial" panose="020B0604020202020204" pitchFamily="34" charset="0"/>
              </a:rPr>
              <a:t>Let’s put, </a:t>
            </a:r>
            <a:r>
              <a:rPr lang="en-US" sz="2000" i="1" dirty="0">
                <a:latin typeface="+mj-lt"/>
                <a:cs typeface="Arial" panose="020B0604020202020204" pitchFamily="34" charset="0"/>
              </a:rPr>
              <a:t>analytics in the hands of the analyst</a:t>
            </a:r>
          </a:p>
          <a:p>
            <a:pPr lvl="1" indent="-342900">
              <a:buFont typeface="Arial" panose="020B0604020202020204" pitchFamily="34" charset="0"/>
              <a:buChar char="•"/>
            </a:pPr>
            <a:r>
              <a:rPr lang="en-US" sz="2000" dirty="0">
                <a:latin typeface="+mj-lt"/>
                <a:cs typeface="Arial" panose="020B0604020202020204" pitchFamily="34" charset="0"/>
              </a:rPr>
              <a:t>Enable full exploration of data and model </a:t>
            </a:r>
          </a:p>
          <a:p>
            <a:pPr lvl="1" indent="-342900">
              <a:buFont typeface="Arial" panose="020B0604020202020204" pitchFamily="34" charset="0"/>
              <a:buChar char="•"/>
            </a:pPr>
            <a:r>
              <a:rPr lang="en-US" sz="2000" dirty="0">
                <a:latin typeface="+mj-lt"/>
                <a:cs typeface="Arial" panose="020B0604020202020204" pitchFamily="34" charset="0"/>
              </a:rPr>
              <a:t>Drill-down into the data</a:t>
            </a:r>
          </a:p>
          <a:p>
            <a:pPr marL="571500" indent="-342900">
              <a:buFont typeface="Arial" panose="020B0604020202020204" pitchFamily="34" charset="0"/>
              <a:buChar char="•"/>
            </a:pPr>
            <a:r>
              <a:rPr lang="en-US" sz="2400" dirty="0">
                <a:latin typeface="+mj-lt"/>
                <a:cs typeface="Arial" panose="020B0604020202020204" pitchFamily="34" charset="0"/>
              </a:rPr>
              <a:t>Building Trust in Machine Learning</a:t>
            </a:r>
          </a:p>
          <a:p>
            <a:pPr lvl="1" indent="-342900">
              <a:buFont typeface="Arial" panose="020B0604020202020204" pitchFamily="34" charset="0"/>
              <a:buChar char="•"/>
            </a:pPr>
            <a:r>
              <a:rPr lang="en-US" sz="2000" dirty="0">
                <a:latin typeface="+mj-lt"/>
                <a:cs typeface="Arial" panose="020B0604020202020204" pitchFamily="34" charset="0"/>
              </a:rPr>
              <a:t>1929: Jimmy Doolittle builds trust in instrument flying by “flying blind”</a:t>
            </a:r>
          </a:p>
          <a:p>
            <a:pPr lvl="1" indent="-342900">
              <a:buFont typeface="Arial" panose="020B0604020202020204" pitchFamily="34" charset="0"/>
              <a:buChar char="•"/>
            </a:pPr>
            <a:r>
              <a:rPr lang="en-US" sz="2000" dirty="0">
                <a:latin typeface="+mj-lt"/>
                <a:cs typeface="Arial" panose="020B0604020202020204" pitchFamily="34" charset="0"/>
              </a:rPr>
              <a:t>Fifty years later flying blind is routine</a:t>
            </a:r>
          </a:p>
          <a:p>
            <a:pPr marL="571500" indent="-342900">
              <a:buFont typeface="Arial" panose="020B0604020202020204" pitchFamily="34" charset="0"/>
              <a:buChar char="•"/>
            </a:pPr>
            <a:r>
              <a:rPr lang="en-US" sz="2400" dirty="0">
                <a:latin typeface="+mj-lt"/>
                <a:cs typeface="Arial" panose="020B0604020202020204" pitchFamily="34" charset="0"/>
              </a:rPr>
              <a:t>Bias detection and Adversarial Data Attacks</a:t>
            </a:r>
          </a:p>
          <a:p>
            <a:pPr lvl="1" indent="-342900">
              <a:buFont typeface="Arial" panose="020B0604020202020204" pitchFamily="34" charset="0"/>
              <a:buChar char="•"/>
            </a:pPr>
            <a:r>
              <a:rPr lang="en-US" sz="2000" dirty="0">
                <a:latin typeface="+mj-lt"/>
                <a:cs typeface="Arial" panose="020B0604020202020204" pitchFamily="34" charset="0"/>
              </a:rPr>
              <a:t>Open-Source Artificial Intelligence Fairness (AIF)</a:t>
            </a:r>
          </a:p>
          <a:p>
            <a:pPr lvl="2" indent="-342900">
              <a:buFont typeface="Arial" panose="020B0604020202020204" pitchFamily="34" charset="0"/>
              <a:buChar char="•"/>
            </a:pPr>
            <a:r>
              <a:rPr lang="en-US" sz="1600" dirty="0">
                <a:latin typeface="+mj-lt"/>
                <a:cs typeface="Arial" panose="020B0604020202020204" pitchFamily="34" charset="0"/>
              </a:rPr>
              <a:t>Identifies bias within data sets and algorithms</a:t>
            </a:r>
          </a:p>
          <a:p>
            <a:pPr marL="571500" indent="-342900">
              <a:buFont typeface="Arial" panose="020B0604020202020204" pitchFamily="34" charset="0"/>
              <a:buChar char="•"/>
            </a:pPr>
            <a:r>
              <a:rPr lang="en-US" sz="2400" dirty="0">
                <a:latin typeface="+mj-lt"/>
                <a:cs typeface="Arial" panose="020B0604020202020204" pitchFamily="34" charset="0"/>
              </a:rPr>
              <a:t>Continuous data, algorithms, and models</a:t>
            </a:r>
          </a:p>
          <a:p>
            <a:pPr lvl="1" indent="-342900">
              <a:buFont typeface="Arial" panose="020B0604020202020204" pitchFamily="34" charset="0"/>
              <a:buChar char="•"/>
            </a:pPr>
            <a:r>
              <a:rPr lang="en-US" sz="2000" dirty="0">
                <a:latin typeface="+mj-lt"/>
                <a:cs typeface="Arial" panose="020B0604020202020204" pitchFamily="34" charset="0"/>
              </a:rPr>
              <a:t>Data growth - volume, velocity, and variety</a:t>
            </a:r>
          </a:p>
          <a:p>
            <a:pPr lvl="1" indent="-342900">
              <a:buFont typeface="Arial" panose="020B0604020202020204" pitchFamily="34" charset="0"/>
              <a:buChar char="•"/>
            </a:pPr>
            <a:r>
              <a:rPr lang="en-US" sz="2000" dirty="0">
                <a:latin typeface="+mj-lt"/>
                <a:cs typeface="Arial" panose="020B0604020202020204" pitchFamily="34" charset="0"/>
              </a:rPr>
              <a:t>Models need to be continuously updated, trained, optimized, and scaled</a:t>
            </a:r>
          </a:p>
        </p:txBody>
      </p:sp>
      <p:sp>
        <p:nvSpPr>
          <p:cNvPr id="4" name="Text Placeholder 3">
            <a:extLst>
              <a:ext uri="{FF2B5EF4-FFF2-40B4-BE49-F238E27FC236}">
                <a16:creationId xmlns:a16="http://schemas.microsoft.com/office/drawing/2014/main" id="{23E4FAF2-7450-44D4-8D5A-B3D0FC13FDDD}"/>
              </a:ext>
            </a:extLst>
          </p:cNvPr>
          <p:cNvSpPr>
            <a:spLocks noGrp="1"/>
          </p:cNvSpPr>
          <p:nvPr>
            <p:ph type="body" idx="5"/>
          </p:nvPr>
        </p:nvSpPr>
        <p:spPr>
          <a:xfrm>
            <a:off x="1136359" y="279941"/>
            <a:ext cx="10144651" cy="423173"/>
          </a:xfrm>
        </p:spPr>
        <p:txBody>
          <a:bodyPr/>
          <a:lstStyle/>
          <a:p>
            <a:r>
              <a:rPr lang="en-US" cap="all" dirty="0"/>
              <a:t>Overview</a:t>
            </a:r>
          </a:p>
        </p:txBody>
      </p:sp>
      <p:pic>
        <p:nvPicPr>
          <p:cNvPr id="7" name="Picture 6" descr="Graphical user interface, calendar&#10;&#10;Description automatically generated">
            <a:extLst>
              <a:ext uri="{FF2B5EF4-FFF2-40B4-BE49-F238E27FC236}">
                <a16:creationId xmlns:a16="http://schemas.microsoft.com/office/drawing/2014/main" id="{703EC998-9B8D-4A21-8650-8CB9C4B518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4463" y="2333141"/>
            <a:ext cx="3849858" cy="1906980"/>
          </a:xfrm>
          <a:prstGeom prst="rect">
            <a:avLst/>
          </a:prstGeom>
        </p:spPr>
      </p:pic>
    </p:spTree>
    <p:extLst>
      <p:ext uri="{BB962C8B-B14F-4D97-AF65-F5344CB8AC3E}">
        <p14:creationId xmlns:p14="http://schemas.microsoft.com/office/powerpoint/2010/main" val="3371251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EA718-D707-442D-95C1-2D7F31480CA0}"/>
              </a:ext>
            </a:extLst>
          </p:cNvPr>
          <p:cNvSpPr>
            <a:spLocks noGrp="1"/>
          </p:cNvSpPr>
          <p:nvPr>
            <p:ph type="body" idx="1"/>
          </p:nvPr>
        </p:nvSpPr>
        <p:spPr>
          <a:xfrm>
            <a:off x="768224" y="833476"/>
            <a:ext cx="10731293" cy="5046058"/>
          </a:xfrm>
        </p:spPr>
        <p:txBody>
          <a:bodyPr/>
          <a:lstStyle/>
          <a:p>
            <a:pPr marL="514350" indent="-285750">
              <a:buFont typeface="Arial" panose="020B0604020202020204" pitchFamily="34" charset="0"/>
              <a:buChar char="•"/>
            </a:pPr>
            <a:r>
              <a:rPr lang="en-US" sz="2000" b="0" i="1" dirty="0">
                <a:effectLst/>
                <a:latin typeface="+mj-lt"/>
              </a:rPr>
              <a:t>Data Processing</a:t>
            </a:r>
          </a:p>
          <a:p>
            <a:pPr marL="1028700" lvl="1" indent="-342900">
              <a:buFont typeface="Arial" panose="020B0604020202020204" pitchFamily="34" charset="0"/>
              <a:buChar char="•"/>
            </a:pPr>
            <a:r>
              <a:rPr lang="en-US" sz="2000" dirty="0">
                <a:latin typeface="+mj-lt"/>
              </a:rPr>
              <a:t>Data pipeline (parsing, cleaning, normalizing)</a:t>
            </a:r>
            <a:endParaRPr lang="en-US" sz="2000" b="0" dirty="0">
              <a:effectLst/>
              <a:latin typeface="+mj-lt"/>
            </a:endParaRPr>
          </a:p>
          <a:p>
            <a:pPr marL="571500" indent="-342900">
              <a:buFont typeface="Arial" panose="020B0604020202020204" pitchFamily="34" charset="0"/>
              <a:buChar char="•"/>
            </a:pPr>
            <a:r>
              <a:rPr lang="en-US" sz="2000" i="1" dirty="0">
                <a:latin typeface="+mj-lt"/>
              </a:rPr>
              <a:t>Translation</a:t>
            </a:r>
          </a:p>
          <a:p>
            <a:pPr marL="1028700" lvl="1" indent="-342900">
              <a:buFont typeface="Arial" panose="020B0604020202020204" pitchFamily="34" charset="0"/>
              <a:buChar char="•"/>
            </a:pPr>
            <a:r>
              <a:rPr lang="en-US" sz="2000" dirty="0">
                <a:latin typeface="+mj-lt"/>
              </a:rPr>
              <a:t>External Web Service connectivity to translate Arabic to English</a:t>
            </a:r>
          </a:p>
          <a:p>
            <a:pPr marL="514350" indent="-285750">
              <a:buFont typeface="Arial" panose="020B0604020202020204" pitchFamily="34" charset="0"/>
              <a:buChar char="•"/>
            </a:pPr>
            <a:r>
              <a:rPr lang="en-US" sz="2000" i="1" dirty="0">
                <a:latin typeface="+mj-lt"/>
              </a:rPr>
              <a:t>T</a:t>
            </a:r>
            <a:r>
              <a:rPr lang="en-US" sz="2000" b="0" i="1" dirty="0">
                <a:effectLst/>
                <a:latin typeface="+mj-lt"/>
              </a:rPr>
              <a:t>opic modeling</a:t>
            </a:r>
            <a:endParaRPr lang="en-US" sz="2000" b="0" i="0" dirty="0">
              <a:effectLst/>
              <a:latin typeface="+mj-lt"/>
            </a:endParaRPr>
          </a:p>
          <a:p>
            <a:pPr lvl="1" indent="-342900">
              <a:buFont typeface="Arial" panose="020B0604020202020204" pitchFamily="34" charset="0"/>
              <a:buChar char="•"/>
            </a:pPr>
            <a:r>
              <a:rPr lang="en-US" sz="2000" b="0" i="0" dirty="0">
                <a:effectLst/>
                <a:latin typeface="+mj-lt"/>
              </a:rPr>
              <a:t>Automatic clustering of word groups and similar expressions, to characterize sets of documents</a:t>
            </a:r>
          </a:p>
          <a:p>
            <a:pPr lvl="1" indent="-342900">
              <a:buFont typeface="Arial" panose="020B0604020202020204" pitchFamily="34" charset="0"/>
              <a:buChar char="•"/>
            </a:pPr>
            <a:r>
              <a:rPr lang="en-US" sz="2000" b="0" i="0" dirty="0">
                <a:effectLst/>
                <a:latin typeface="+mj-lt"/>
              </a:rPr>
              <a:t>Identification and removal of uninteresting documents; ranking of most interesting</a:t>
            </a:r>
          </a:p>
          <a:p>
            <a:pPr marL="400050" indent="-285750">
              <a:buFont typeface="Arial" panose="020B0604020202020204" pitchFamily="34" charset="0"/>
              <a:buChar char="•"/>
            </a:pPr>
            <a:r>
              <a:rPr lang="en-US" sz="2000" i="1" dirty="0">
                <a:latin typeface="+mj-lt"/>
              </a:rPr>
              <a:t>Natural language processing</a:t>
            </a:r>
          </a:p>
          <a:p>
            <a:pPr lvl="1" indent="-342900">
              <a:buFont typeface="Arial" panose="020B0604020202020204" pitchFamily="34" charset="0"/>
              <a:buChar char="•"/>
            </a:pPr>
            <a:r>
              <a:rPr lang="en-US" sz="2000" dirty="0">
                <a:latin typeface="+mj-lt"/>
              </a:rPr>
              <a:t>Categorization and identification </a:t>
            </a:r>
          </a:p>
          <a:p>
            <a:pPr lvl="1" indent="-342900">
              <a:buFont typeface="Arial" panose="020B0604020202020204" pitchFamily="34" charset="0"/>
              <a:buChar char="•"/>
            </a:pPr>
            <a:r>
              <a:rPr lang="en-US" sz="2000" dirty="0">
                <a:latin typeface="+mj-lt"/>
              </a:rPr>
              <a:t>Sentiment analysis and toxicity analysis </a:t>
            </a:r>
          </a:p>
          <a:p>
            <a:pPr indent="-342900">
              <a:buFont typeface="Arial" panose="020B0604020202020204" pitchFamily="34" charset="0"/>
              <a:buChar char="•"/>
            </a:pPr>
            <a:r>
              <a:rPr lang="en-US" sz="2000" b="0" i="1" dirty="0">
                <a:effectLst/>
                <a:latin typeface="+mj-lt"/>
              </a:rPr>
              <a:t>Review </a:t>
            </a:r>
          </a:p>
          <a:p>
            <a:pPr lvl="1" indent="-342900">
              <a:buFont typeface="Arial" panose="020B0604020202020204" pitchFamily="34" charset="0"/>
              <a:buChar char="•"/>
            </a:pPr>
            <a:r>
              <a:rPr lang="en-US" sz="2000" dirty="0">
                <a:latin typeface="+mj-lt"/>
              </a:rPr>
              <a:t>Analyst Iterative refinement and o</a:t>
            </a:r>
            <a:r>
              <a:rPr lang="en-US" sz="2000" b="0" i="0" dirty="0">
                <a:effectLst/>
                <a:latin typeface="+mj-lt"/>
              </a:rPr>
              <a:t>utlier identification and investigation</a:t>
            </a:r>
          </a:p>
          <a:p>
            <a:pPr lvl="1" indent="-342900">
              <a:buFont typeface="Arial" panose="020B0604020202020204" pitchFamily="34" charset="0"/>
              <a:buChar char="•"/>
            </a:pPr>
            <a:r>
              <a:rPr lang="en-US" sz="2000" dirty="0">
                <a:latin typeface="+mj-lt"/>
              </a:rPr>
              <a:t>Automated Bias and Explainability</a:t>
            </a:r>
            <a:endParaRPr lang="en-US" sz="2000" b="0" i="0" dirty="0">
              <a:effectLst/>
              <a:latin typeface="+mj-lt"/>
            </a:endParaRPr>
          </a:p>
          <a:p>
            <a:pPr indent="-342900">
              <a:buFont typeface="Arial" panose="020B0604020202020204" pitchFamily="34" charset="0"/>
              <a:buChar char="•"/>
            </a:pPr>
            <a:r>
              <a:rPr lang="en-US" sz="2000" i="1" dirty="0">
                <a:latin typeface="+mj-lt"/>
              </a:rPr>
              <a:t>Rapid Product generation</a:t>
            </a:r>
          </a:p>
          <a:p>
            <a:pPr lvl="1" indent="-342900">
              <a:buFont typeface="Arial" panose="020B0604020202020204" pitchFamily="34" charset="0"/>
              <a:buChar char="•"/>
            </a:pPr>
            <a:r>
              <a:rPr lang="en-US" sz="2000" dirty="0">
                <a:latin typeface="+mj-lt"/>
              </a:rPr>
              <a:t>Automated creation of User Interfaces and Reports based on data</a:t>
            </a:r>
          </a:p>
          <a:p>
            <a:pPr indent="-342900">
              <a:buFont typeface="Arial" panose="020B0604020202020204" pitchFamily="34" charset="0"/>
              <a:buChar char="•"/>
            </a:pPr>
            <a:endParaRPr lang="en-US" sz="2000" b="0" i="0" dirty="0">
              <a:effectLst/>
              <a:latin typeface="+mj-lt"/>
            </a:endParaRPr>
          </a:p>
        </p:txBody>
      </p:sp>
      <p:sp>
        <p:nvSpPr>
          <p:cNvPr id="4" name="Text Placeholder 3">
            <a:extLst>
              <a:ext uri="{FF2B5EF4-FFF2-40B4-BE49-F238E27FC236}">
                <a16:creationId xmlns:a16="http://schemas.microsoft.com/office/drawing/2014/main" id="{2270562B-FE4F-413B-839E-BEDB56D16811}"/>
              </a:ext>
            </a:extLst>
          </p:cNvPr>
          <p:cNvSpPr>
            <a:spLocks noGrp="1"/>
          </p:cNvSpPr>
          <p:nvPr>
            <p:ph type="body" idx="5"/>
          </p:nvPr>
        </p:nvSpPr>
        <p:spPr>
          <a:xfrm>
            <a:off x="1113662" y="280842"/>
            <a:ext cx="10144651" cy="423173"/>
          </a:xfrm>
        </p:spPr>
        <p:txBody>
          <a:bodyPr/>
          <a:lstStyle/>
          <a:p>
            <a:r>
              <a:rPr lang="en-US" dirty="0"/>
              <a:t>SCOPE</a:t>
            </a:r>
          </a:p>
        </p:txBody>
      </p:sp>
    </p:spTree>
    <p:extLst>
      <p:ext uri="{BB962C8B-B14F-4D97-AF65-F5344CB8AC3E}">
        <p14:creationId xmlns:p14="http://schemas.microsoft.com/office/powerpoint/2010/main" val="2322920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E5F142-48A2-4604-A4E9-D9664F657F01}"/>
              </a:ext>
            </a:extLst>
          </p:cNvPr>
          <p:cNvSpPr>
            <a:spLocks noGrp="1"/>
          </p:cNvSpPr>
          <p:nvPr>
            <p:ph type="body" idx="5"/>
          </p:nvPr>
        </p:nvSpPr>
        <p:spPr>
          <a:xfrm>
            <a:off x="1073307" y="290157"/>
            <a:ext cx="10144651" cy="423173"/>
          </a:xfrm>
        </p:spPr>
        <p:txBody>
          <a:bodyPr/>
          <a:lstStyle/>
          <a:p>
            <a:r>
              <a:rPr lang="en-US" dirty="0"/>
              <a:t>DATASETS</a:t>
            </a:r>
          </a:p>
        </p:txBody>
      </p:sp>
      <p:sp>
        <p:nvSpPr>
          <p:cNvPr id="5" name="Rectangle 1">
            <a:extLst>
              <a:ext uri="{FF2B5EF4-FFF2-40B4-BE49-F238E27FC236}">
                <a16:creationId xmlns:a16="http://schemas.microsoft.com/office/drawing/2014/main" id="{CBF38ABA-3179-4768-9B79-DE32DB3D4D5D}"/>
              </a:ext>
            </a:extLst>
          </p:cNvPr>
          <p:cNvSpPr>
            <a:spLocks noGrp="1" noChangeArrowheads="1"/>
          </p:cNvSpPr>
          <p:nvPr>
            <p:ph type="body" idx="1"/>
          </p:nvPr>
        </p:nvSpPr>
        <p:spPr bwMode="auto">
          <a:xfrm>
            <a:off x="1073307" y="1658209"/>
            <a:ext cx="9044269"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63550" marR="0" lvl="0" indent="-463550" algn="l" defTabSz="914400" rtl="0" eaLnBrk="0" fontAlgn="base" latinLnBrk="0" hangingPunct="0">
              <a:lnSpc>
                <a:spcPct val="100000"/>
              </a:lnSpc>
              <a:spcAft>
                <a:spcPct val="0"/>
              </a:spcAft>
              <a:buClrTx/>
              <a:buSzTx/>
              <a:buFontTx/>
              <a:buChar char="•"/>
              <a:tabLst/>
            </a:pPr>
            <a:r>
              <a:rPr lang="en-US" altLang="en-US" sz="2000" dirty="0">
                <a:latin typeface="+mj-lt"/>
              </a:rPr>
              <a:t>CELLEX : Mobile Device Forensics (text)</a:t>
            </a:r>
          </a:p>
          <a:p>
            <a:pPr marL="920750" lvl="1" indent="-463550" defTabSz="914400" eaLnBrk="0" fontAlgn="base" hangingPunct="0">
              <a:lnSpc>
                <a:spcPct val="100000"/>
              </a:lnSpc>
              <a:spcAft>
                <a:spcPct val="0"/>
              </a:spcAft>
              <a:buClrTx/>
              <a:buSzTx/>
              <a:buFontTx/>
              <a:buChar char="•"/>
            </a:pPr>
            <a:r>
              <a:rPr lang="en-US" altLang="en-US" sz="2000" dirty="0">
                <a:latin typeface="+mj-lt"/>
              </a:rPr>
              <a:t>Data Processing excel</a:t>
            </a:r>
          </a:p>
          <a:p>
            <a:pPr marL="463550" indent="-463550" defTabSz="914400" eaLnBrk="0" fontAlgn="base" hangingPunct="0">
              <a:lnSpc>
                <a:spcPct val="100000"/>
              </a:lnSpc>
              <a:spcAft>
                <a:spcPct val="0"/>
              </a:spcAft>
              <a:buClrTx/>
              <a:buSzTx/>
              <a:buFontTx/>
              <a:buChar char="•"/>
            </a:pPr>
            <a:r>
              <a:rPr lang="en-US" altLang="en-US" sz="2000" dirty="0">
                <a:latin typeface="+mj-lt"/>
              </a:rPr>
              <a:t>DOMEX Consumer Data (text)</a:t>
            </a:r>
          </a:p>
          <a:p>
            <a:pPr marL="920750" lvl="1" indent="-463550" defTabSz="914400" eaLnBrk="0" fontAlgn="base" hangingPunct="0">
              <a:lnSpc>
                <a:spcPct val="100000"/>
              </a:lnSpc>
              <a:spcAft>
                <a:spcPct val="0"/>
              </a:spcAft>
              <a:buClrTx/>
              <a:buSzTx/>
              <a:buFontTx/>
              <a:buChar char="•"/>
            </a:pPr>
            <a:r>
              <a:rPr lang="en-US" altLang="en-US" sz="2000" dirty="0">
                <a:latin typeface="+mj-lt"/>
              </a:rPr>
              <a:t>MS Word documents text extraction (English, Arabic)</a:t>
            </a:r>
          </a:p>
          <a:p>
            <a:pPr marL="920750" lvl="1" indent="-463550" defTabSz="914400" eaLnBrk="0" fontAlgn="base" hangingPunct="0">
              <a:lnSpc>
                <a:spcPct val="100000"/>
              </a:lnSpc>
              <a:spcAft>
                <a:spcPct val="0"/>
              </a:spcAft>
              <a:buClrTx/>
              <a:buSzTx/>
              <a:buFontTx/>
              <a:buChar char="•"/>
            </a:pPr>
            <a:r>
              <a:rPr lang="en-US" altLang="en-US" sz="2000" dirty="0">
                <a:latin typeface="+mj-lt"/>
              </a:rPr>
              <a:t>PDF documents text extraction and OCR text (English, Arabic)</a:t>
            </a:r>
          </a:p>
          <a:p>
            <a:pPr marL="463550" indent="-463550" defTabSz="914400" eaLnBrk="0" fontAlgn="base" hangingPunct="0">
              <a:lnSpc>
                <a:spcPct val="100000"/>
              </a:lnSpc>
              <a:spcAft>
                <a:spcPct val="0"/>
              </a:spcAft>
              <a:buClrTx/>
              <a:buSzTx/>
              <a:buFontTx/>
              <a:buChar char="•"/>
            </a:pPr>
            <a:r>
              <a:rPr lang="en-US" altLang="en-US" sz="2000" dirty="0">
                <a:latin typeface="+mj-lt"/>
              </a:rPr>
              <a:t>Open-Source Twitter Data</a:t>
            </a:r>
          </a:p>
          <a:p>
            <a:pPr marL="920750" lvl="1" indent="-463550" defTabSz="914400" eaLnBrk="0" fontAlgn="base" hangingPunct="0">
              <a:lnSpc>
                <a:spcPct val="100000"/>
              </a:lnSpc>
              <a:spcAft>
                <a:spcPct val="0"/>
              </a:spcAft>
              <a:buClrTx/>
              <a:buSzTx/>
              <a:buFontTx/>
              <a:buChar char="•"/>
            </a:pPr>
            <a:r>
              <a:rPr lang="en-US" altLang="en-US" sz="2000" dirty="0">
                <a:latin typeface="+mj-lt"/>
              </a:rPr>
              <a:t>~60K tweets before and after recent Beirut bomb explosion</a:t>
            </a:r>
          </a:p>
          <a:p>
            <a:pPr marL="463550" indent="-463550" defTabSz="914400" eaLnBrk="0" fontAlgn="base" hangingPunct="0">
              <a:lnSpc>
                <a:spcPct val="100000"/>
              </a:lnSpc>
              <a:spcAft>
                <a:spcPct val="0"/>
              </a:spcAft>
              <a:buClrTx/>
              <a:buSzTx/>
            </a:pPr>
            <a:endParaRPr lang="en-US" altLang="en-US" sz="2000" dirty="0">
              <a:latin typeface="+mj-lt"/>
            </a:endParaRPr>
          </a:p>
        </p:txBody>
      </p:sp>
    </p:spTree>
    <p:extLst>
      <p:ext uri="{BB962C8B-B14F-4D97-AF65-F5344CB8AC3E}">
        <p14:creationId xmlns:p14="http://schemas.microsoft.com/office/powerpoint/2010/main" val="371693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4CAEE1-6D9C-446B-B7B9-1E808B17BD5B}"/>
              </a:ext>
            </a:extLst>
          </p:cNvPr>
          <p:cNvSpPr txBox="1"/>
          <p:nvPr/>
        </p:nvSpPr>
        <p:spPr>
          <a:xfrm>
            <a:off x="3274836" y="4397056"/>
            <a:ext cx="4529778" cy="1938487"/>
          </a:xfrm>
          <a:prstGeom prst="rect">
            <a:avLst/>
          </a:prstGeom>
          <a:noFill/>
        </p:spPr>
        <p:txBody>
          <a:bodyPr wrap="square">
            <a:spAutoFit/>
          </a:bodyPr>
          <a:lstStyle/>
          <a:p>
            <a:pPr marL="342797" indent="-342797">
              <a:buFont typeface="+mj-lt"/>
              <a:buAutoNum type="arabicPeriod"/>
            </a:pPr>
            <a:r>
              <a:rPr lang="en-US" sz="1999" b="1" dirty="0">
                <a:solidFill>
                  <a:srgbClr val="292929"/>
                </a:solidFill>
                <a:latin typeface="charter"/>
              </a:rPr>
              <a:t>Gathering data</a:t>
            </a:r>
          </a:p>
          <a:p>
            <a:pPr marL="342797" indent="-342797">
              <a:buFont typeface="+mj-lt"/>
              <a:buAutoNum type="arabicPeriod"/>
            </a:pPr>
            <a:r>
              <a:rPr lang="en-US" sz="1999" b="1" dirty="0">
                <a:solidFill>
                  <a:srgbClr val="292929"/>
                </a:solidFill>
                <a:latin typeface="charter"/>
              </a:rPr>
              <a:t>Data pre-processing</a:t>
            </a:r>
          </a:p>
          <a:p>
            <a:pPr marL="342797" indent="-342797">
              <a:buFont typeface="+mj-lt"/>
              <a:buAutoNum type="arabicPeriod"/>
            </a:pPr>
            <a:r>
              <a:rPr lang="en-US" sz="1999" b="1" dirty="0">
                <a:solidFill>
                  <a:srgbClr val="292929"/>
                </a:solidFill>
                <a:latin typeface="charter"/>
              </a:rPr>
              <a:t>Researching the model that will be  best for the type of data</a:t>
            </a:r>
          </a:p>
          <a:p>
            <a:pPr marL="342797" indent="-342797">
              <a:buFont typeface="+mj-lt"/>
              <a:buAutoNum type="arabicPeriod"/>
            </a:pPr>
            <a:r>
              <a:rPr lang="en-US" sz="1999" b="1" dirty="0">
                <a:solidFill>
                  <a:srgbClr val="292929"/>
                </a:solidFill>
                <a:latin typeface="charter"/>
              </a:rPr>
              <a:t>Training and testing the model</a:t>
            </a:r>
          </a:p>
          <a:p>
            <a:pPr marL="342797" indent="-342797">
              <a:buFont typeface="+mj-lt"/>
              <a:buAutoNum type="arabicPeriod"/>
            </a:pPr>
            <a:r>
              <a:rPr lang="en-US" sz="1999" b="1" dirty="0">
                <a:solidFill>
                  <a:srgbClr val="292929"/>
                </a:solidFill>
                <a:latin typeface="charter"/>
              </a:rPr>
              <a:t>Evaluation</a:t>
            </a:r>
          </a:p>
        </p:txBody>
      </p:sp>
      <p:pic>
        <p:nvPicPr>
          <p:cNvPr id="7" name="Picture 6">
            <a:extLst>
              <a:ext uri="{FF2B5EF4-FFF2-40B4-BE49-F238E27FC236}">
                <a16:creationId xmlns:a16="http://schemas.microsoft.com/office/drawing/2014/main" id="{05435C3E-FDA0-48EF-B5C3-FD317E06E0E5}"/>
              </a:ext>
            </a:extLst>
          </p:cNvPr>
          <p:cNvPicPr>
            <a:picLocks noChangeAspect="1"/>
          </p:cNvPicPr>
          <p:nvPr/>
        </p:nvPicPr>
        <p:blipFill>
          <a:blip r:embed="rId2"/>
          <a:stretch>
            <a:fillRect/>
          </a:stretch>
        </p:blipFill>
        <p:spPr>
          <a:xfrm>
            <a:off x="2033057" y="1080452"/>
            <a:ext cx="7013337" cy="3340935"/>
          </a:xfrm>
          <a:prstGeom prst="rect">
            <a:avLst/>
          </a:prstGeom>
        </p:spPr>
      </p:pic>
      <p:sp>
        <p:nvSpPr>
          <p:cNvPr id="9" name="TextBox 8">
            <a:extLst>
              <a:ext uri="{FF2B5EF4-FFF2-40B4-BE49-F238E27FC236}">
                <a16:creationId xmlns:a16="http://schemas.microsoft.com/office/drawing/2014/main" id="{E675860D-D35C-4782-A677-75D354F4B3A0}"/>
              </a:ext>
            </a:extLst>
          </p:cNvPr>
          <p:cNvSpPr txBox="1"/>
          <p:nvPr/>
        </p:nvSpPr>
        <p:spPr>
          <a:xfrm>
            <a:off x="9222560" y="1167994"/>
            <a:ext cx="2902487" cy="3890693"/>
          </a:xfrm>
          <a:prstGeom prst="rect">
            <a:avLst/>
          </a:prstGeom>
          <a:noFill/>
        </p:spPr>
        <p:txBody>
          <a:bodyPr wrap="square">
            <a:spAutoFit/>
          </a:bodyPr>
          <a:lstStyle/>
          <a:p>
            <a:pPr algn="l"/>
            <a:r>
              <a:rPr lang="en-US" sz="1899" b="1" dirty="0">
                <a:solidFill>
                  <a:srgbClr val="292929"/>
                </a:solidFill>
                <a:latin typeface="sohne"/>
              </a:rPr>
              <a:t>What is the machine learning Model?</a:t>
            </a:r>
            <a:endParaRPr lang="en-US" sz="1899" dirty="0">
              <a:solidFill>
                <a:srgbClr val="292929"/>
              </a:solidFill>
              <a:latin typeface="sohne"/>
            </a:endParaRPr>
          </a:p>
          <a:p>
            <a:pPr algn="l"/>
            <a:r>
              <a:rPr lang="en-US" sz="1899" dirty="0">
                <a:solidFill>
                  <a:srgbClr val="292929"/>
                </a:solidFill>
                <a:latin typeface="charter"/>
              </a:rPr>
              <a:t>The machine learning model is nothing but a piece of code; an engineer or data scientist makes it smart through training with data. So, if you give garbage to the model, you will get garbage in return, i.e. the trained model will provide false or wrong predictions.</a:t>
            </a:r>
          </a:p>
        </p:txBody>
      </p:sp>
      <p:cxnSp>
        <p:nvCxnSpPr>
          <p:cNvPr id="12" name="Straight Connector 11">
            <a:extLst>
              <a:ext uri="{FF2B5EF4-FFF2-40B4-BE49-F238E27FC236}">
                <a16:creationId xmlns:a16="http://schemas.microsoft.com/office/drawing/2014/main" id="{A6FD4CB0-7495-470D-AED5-EB05D918B490}"/>
              </a:ext>
            </a:extLst>
          </p:cNvPr>
          <p:cNvCxnSpPr/>
          <p:nvPr/>
        </p:nvCxnSpPr>
        <p:spPr>
          <a:xfrm>
            <a:off x="7732285" y="772217"/>
            <a:ext cx="0" cy="403754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CCEA38A-4802-49B8-82A2-3A5631056660}"/>
              </a:ext>
            </a:extLst>
          </p:cNvPr>
          <p:cNvSpPr txBox="1"/>
          <p:nvPr/>
        </p:nvSpPr>
        <p:spPr>
          <a:xfrm>
            <a:off x="8922601" y="5085919"/>
            <a:ext cx="2335288" cy="968859"/>
          </a:xfrm>
          <a:prstGeom prst="rect">
            <a:avLst/>
          </a:prstGeom>
          <a:noFill/>
        </p:spPr>
        <p:txBody>
          <a:bodyPr wrap="none" rtlCol="0">
            <a:spAutoFit/>
          </a:bodyPr>
          <a:lstStyle/>
          <a:p>
            <a:r>
              <a:rPr lang="en-US" sz="1899" dirty="0"/>
              <a:t>Cotton Gin for data</a:t>
            </a:r>
          </a:p>
          <a:p>
            <a:pPr marL="285664" indent="-285664">
              <a:buFontTx/>
              <a:buChar char="-"/>
            </a:pPr>
            <a:r>
              <a:rPr lang="en-US" sz="1899" dirty="0"/>
              <a:t>Data goes in</a:t>
            </a:r>
          </a:p>
          <a:p>
            <a:pPr marL="285664" indent="-285664">
              <a:buFontTx/>
              <a:buChar char="-"/>
            </a:pPr>
            <a:r>
              <a:rPr lang="en-US" sz="1899" dirty="0"/>
              <a:t>Prediction comes out</a:t>
            </a:r>
          </a:p>
        </p:txBody>
      </p:sp>
      <p:cxnSp>
        <p:nvCxnSpPr>
          <p:cNvPr id="15" name="Straight Arrow Connector 14">
            <a:extLst>
              <a:ext uri="{FF2B5EF4-FFF2-40B4-BE49-F238E27FC236}">
                <a16:creationId xmlns:a16="http://schemas.microsoft.com/office/drawing/2014/main" id="{023D9F98-3410-4D77-8E43-FC135C0D53A3}"/>
              </a:ext>
            </a:extLst>
          </p:cNvPr>
          <p:cNvCxnSpPr/>
          <p:nvPr/>
        </p:nvCxnSpPr>
        <p:spPr>
          <a:xfrm flipH="1" flipV="1">
            <a:off x="8803569" y="3505180"/>
            <a:ext cx="514216" cy="158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E1860E-26F5-4795-9728-89FC4B033145}"/>
              </a:ext>
            </a:extLst>
          </p:cNvPr>
          <p:cNvSpPr txBox="1"/>
          <p:nvPr/>
        </p:nvSpPr>
        <p:spPr>
          <a:xfrm>
            <a:off x="173330" y="5490244"/>
            <a:ext cx="2090194" cy="968859"/>
          </a:xfrm>
          <a:prstGeom prst="rect">
            <a:avLst/>
          </a:prstGeom>
          <a:noFill/>
        </p:spPr>
        <p:txBody>
          <a:bodyPr wrap="square" rtlCol="0">
            <a:spAutoFit/>
          </a:bodyPr>
          <a:lstStyle/>
          <a:p>
            <a:r>
              <a:rPr lang="en-US" sz="1899" dirty="0"/>
              <a:t>Repeat these steps until you reach threshold accuracy</a:t>
            </a:r>
          </a:p>
        </p:txBody>
      </p:sp>
      <p:cxnSp>
        <p:nvCxnSpPr>
          <p:cNvPr id="18" name="Straight Arrow Connector 17">
            <a:extLst>
              <a:ext uri="{FF2B5EF4-FFF2-40B4-BE49-F238E27FC236}">
                <a16:creationId xmlns:a16="http://schemas.microsoft.com/office/drawing/2014/main" id="{8E500BB4-C3A7-41F1-8352-617C2A3AC633}"/>
              </a:ext>
            </a:extLst>
          </p:cNvPr>
          <p:cNvCxnSpPr>
            <a:cxnSpLocks/>
          </p:cNvCxnSpPr>
          <p:nvPr/>
        </p:nvCxnSpPr>
        <p:spPr>
          <a:xfrm>
            <a:off x="2263524" y="5970835"/>
            <a:ext cx="637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Left Brace 18">
            <a:extLst>
              <a:ext uri="{FF2B5EF4-FFF2-40B4-BE49-F238E27FC236}">
                <a16:creationId xmlns:a16="http://schemas.microsoft.com/office/drawing/2014/main" id="{5C0CDDCE-AFD3-4885-82D4-C0FD4F62A178}"/>
              </a:ext>
            </a:extLst>
          </p:cNvPr>
          <p:cNvSpPr/>
          <p:nvPr/>
        </p:nvSpPr>
        <p:spPr>
          <a:xfrm>
            <a:off x="3061490" y="5699436"/>
            <a:ext cx="123793" cy="5380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99"/>
          </a:p>
        </p:txBody>
      </p:sp>
      <p:sp>
        <p:nvSpPr>
          <p:cNvPr id="14" name="TextBox 13">
            <a:extLst>
              <a:ext uri="{FF2B5EF4-FFF2-40B4-BE49-F238E27FC236}">
                <a16:creationId xmlns:a16="http://schemas.microsoft.com/office/drawing/2014/main" id="{7741310C-C8EE-4393-A48A-D05D707A04C2}"/>
              </a:ext>
            </a:extLst>
          </p:cNvPr>
          <p:cNvSpPr txBox="1"/>
          <p:nvPr/>
        </p:nvSpPr>
        <p:spPr>
          <a:xfrm>
            <a:off x="7804614" y="6231970"/>
            <a:ext cx="6094413" cy="261610"/>
          </a:xfrm>
          <a:prstGeom prst="rect">
            <a:avLst/>
          </a:prstGeom>
          <a:noFill/>
        </p:spPr>
        <p:txBody>
          <a:bodyPr wrap="square">
            <a:spAutoFit/>
          </a:bodyPr>
          <a:lstStyle/>
          <a:p>
            <a:r>
              <a:rPr lang="en-US" sz="1100" dirty="0">
                <a:hlinkClick r:id="rId3"/>
              </a:rPr>
              <a:t>Workflow of a Machine Learning project | by </a:t>
            </a:r>
            <a:r>
              <a:rPr lang="en-US" sz="1100" dirty="0" err="1">
                <a:hlinkClick r:id="rId3"/>
              </a:rPr>
              <a:t>Ayush</a:t>
            </a:r>
            <a:r>
              <a:rPr lang="en-US" sz="1100" dirty="0">
                <a:hlinkClick r:id="rId3"/>
              </a:rPr>
              <a:t> Pant | Towards Data Science</a:t>
            </a:r>
            <a:endParaRPr lang="en-US" sz="1100" dirty="0"/>
          </a:p>
        </p:txBody>
      </p:sp>
      <p:sp>
        <p:nvSpPr>
          <p:cNvPr id="17" name="Text Placeholder 3">
            <a:extLst>
              <a:ext uri="{FF2B5EF4-FFF2-40B4-BE49-F238E27FC236}">
                <a16:creationId xmlns:a16="http://schemas.microsoft.com/office/drawing/2014/main" id="{130474B0-1B02-4B63-B819-6952361927DE}"/>
              </a:ext>
            </a:extLst>
          </p:cNvPr>
          <p:cNvSpPr txBox="1">
            <a:spLocks/>
          </p:cNvSpPr>
          <p:nvPr/>
        </p:nvSpPr>
        <p:spPr>
          <a:xfrm>
            <a:off x="1022086" y="360063"/>
            <a:ext cx="10144651" cy="423173"/>
          </a:xfrm>
          <a:prstGeom prst="rect">
            <a:avLst/>
          </a:prstGeom>
        </p:spPr>
        <p:txBody>
          <a:bodyP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b="1" dirty="0">
                <a:solidFill>
                  <a:srgbClr val="000C36"/>
                </a:solidFill>
                <a:latin typeface="Arial Narrow"/>
                <a:sym typeface="Arial Narrow"/>
              </a:rPr>
              <a:t>DATA SCIENCE WORKFLOW</a:t>
            </a:r>
          </a:p>
        </p:txBody>
      </p:sp>
    </p:spTree>
    <p:extLst>
      <p:ext uri="{BB962C8B-B14F-4D97-AF65-F5344CB8AC3E}">
        <p14:creationId xmlns:p14="http://schemas.microsoft.com/office/powerpoint/2010/main" val="2681666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5EDFD70-0784-47D4-BABE-A4F9F81BC2C8}"/>
              </a:ext>
            </a:extLst>
          </p:cNvPr>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570" y="1474043"/>
            <a:ext cx="2760361" cy="20702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2CD0A2-90A9-45CE-881B-ADD20D099F8E}"/>
              </a:ext>
            </a:extLst>
          </p:cNvPr>
          <p:cNvSpPr txBox="1"/>
          <p:nvPr/>
        </p:nvSpPr>
        <p:spPr>
          <a:xfrm>
            <a:off x="1631905" y="983042"/>
            <a:ext cx="883345" cy="384492"/>
          </a:xfrm>
          <a:prstGeom prst="rect">
            <a:avLst/>
          </a:prstGeom>
          <a:noFill/>
        </p:spPr>
        <p:txBody>
          <a:bodyPr wrap="none" rtlCol="0">
            <a:spAutoFit/>
          </a:bodyPr>
          <a:lstStyle/>
          <a:p>
            <a:r>
              <a:rPr lang="en-US" sz="1899" u="sng" dirty="0"/>
              <a:t>Classify</a:t>
            </a:r>
          </a:p>
        </p:txBody>
      </p:sp>
      <p:pic>
        <p:nvPicPr>
          <p:cNvPr id="1028" name="Picture 4">
            <a:extLst>
              <a:ext uri="{FF2B5EF4-FFF2-40B4-BE49-F238E27FC236}">
                <a16:creationId xmlns:a16="http://schemas.microsoft.com/office/drawing/2014/main" id="{99428821-5894-456E-87D7-A79553AE23C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96393" y="1538604"/>
            <a:ext cx="4051348" cy="21316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56816D7-ABAE-481F-82CF-C6C32475A2AF}"/>
              </a:ext>
            </a:extLst>
          </p:cNvPr>
          <p:cNvSpPr txBox="1"/>
          <p:nvPr/>
        </p:nvSpPr>
        <p:spPr>
          <a:xfrm>
            <a:off x="9602582" y="1023801"/>
            <a:ext cx="737510" cy="384492"/>
          </a:xfrm>
          <a:prstGeom prst="rect">
            <a:avLst/>
          </a:prstGeom>
          <a:noFill/>
        </p:spPr>
        <p:txBody>
          <a:bodyPr wrap="none" rtlCol="0">
            <a:spAutoFit/>
          </a:bodyPr>
          <a:lstStyle/>
          <a:p>
            <a:r>
              <a:rPr lang="en-US" sz="1899" u="sng" dirty="0"/>
              <a:t>Group</a:t>
            </a:r>
          </a:p>
        </p:txBody>
      </p:sp>
      <p:pic>
        <p:nvPicPr>
          <p:cNvPr id="1030" name="Picture 6">
            <a:extLst>
              <a:ext uri="{FF2B5EF4-FFF2-40B4-BE49-F238E27FC236}">
                <a16:creationId xmlns:a16="http://schemas.microsoft.com/office/drawing/2014/main" id="{9580C731-4792-4F3D-9C78-FB091C10C1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2202" y="1559772"/>
            <a:ext cx="3665837" cy="19845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F540721-3A94-470C-A10F-2916816FD578}"/>
              </a:ext>
            </a:extLst>
          </p:cNvPr>
          <p:cNvSpPr txBox="1"/>
          <p:nvPr/>
        </p:nvSpPr>
        <p:spPr>
          <a:xfrm>
            <a:off x="5824235" y="1106289"/>
            <a:ext cx="804819" cy="384492"/>
          </a:xfrm>
          <a:prstGeom prst="rect">
            <a:avLst/>
          </a:prstGeom>
          <a:noFill/>
        </p:spPr>
        <p:txBody>
          <a:bodyPr wrap="none" rtlCol="0">
            <a:spAutoFit/>
          </a:bodyPr>
          <a:lstStyle/>
          <a:p>
            <a:r>
              <a:rPr lang="en-US" sz="1899" u="sng" dirty="0"/>
              <a:t>Predict</a:t>
            </a:r>
          </a:p>
        </p:txBody>
      </p:sp>
      <p:sp>
        <p:nvSpPr>
          <p:cNvPr id="12" name="Text Placeholder 3">
            <a:extLst>
              <a:ext uri="{FF2B5EF4-FFF2-40B4-BE49-F238E27FC236}">
                <a16:creationId xmlns:a16="http://schemas.microsoft.com/office/drawing/2014/main" id="{9590E69F-8A58-4E1F-A84C-8F955680B345}"/>
              </a:ext>
            </a:extLst>
          </p:cNvPr>
          <p:cNvSpPr txBox="1">
            <a:spLocks/>
          </p:cNvSpPr>
          <p:nvPr/>
        </p:nvSpPr>
        <p:spPr>
          <a:xfrm>
            <a:off x="1022086" y="360063"/>
            <a:ext cx="10144651" cy="423173"/>
          </a:xfrm>
          <a:prstGeom prst="rect">
            <a:avLst/>
          </a:prstGeom>
        </p:spPr>
        <p:txBody>
          <a:bodyP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b="1" dirty="0">
                <a:solidFill>
                  <a:srgbClr val="000C36"/>
                </a:solidFill>
                <a:latin typeface="Arial Narrow"/>
                <a:sym typeface="Arial Narrow"/>
              </a:rPr>
              <a:t>WHAT CAN A MODEL DO?</a:t>
            </a:r>
          </a:p>
        </p:txBody>
      </p:sp>
      <p:sp>
        <p:nvSpPr>
          <p:cNvPr id="13" name="Text Placeholder 3">
            <a:extLst>
              <a:ext uri="{FF2B5EF4-FFF2-40B4-BE49-F238E27FC236}">
                <a16:creationId xmlns:a16="http://schemas.microsoft.com/office/drawing/2014/main" id="{B9958330-C8C7-4F22-AC35-BE2474306620}"/>
              </a:ext>
            </a:extLst>
          </p:cNvPr>
          <p:cNvSpPr txBox="1">
            <a:spLocks/>
          </p:cNvSpPr>
          <p:nvPr/>
        </p:nvSpPr>
        <p:spPr>
          <a:xfrm>
            <a:off x="491590" y="3893223"/>
            <a:ext cx="10144651" cy="423173"/>
          </a:xfrm>
          <a:prstGeom prst="rect">
            <a:avLst/>
          </a:prstGeom>
        </p:spPr>
        <p:txBody>
          <a:bodyPr/>
          <a:lstStyle>
            <a:lvl1pPr marL="0" indent="0" algn="l" defTabSz="91424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680" indent="-228560" algn="l" defTabSz="91424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00" indent="-228560" algn="l" defTabSz="91424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04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16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28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40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20" indent="-228560" algn="l" defTabSz="91424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2000" b="1" dirty="0">
                <a:solidFill>
                  <a:srgbClr val="000C36"/>
                </a:solidFill>
                <a:latin typeface="Arial Narrow"/>
                <a:sym typeface="Arial Narrow"/>
              </a:rPr>
              <a:t>What a model cannot do!</a:t>
            </a:r>
          </a:p>
        </p:txBody>
      </p:sp>
      <p:pic>
        <p:nvPicPr>
          <p:cNvPr id="3" name="Picture 2">
            <a:extLst>
              <a:ext uri="{FF2B5EF4-FFF2-40B4-BE49-F238E27FC236}">
                <a16:creationId xmlns:a16="http://schemas.microsoft.com/office/drawing/2014/main" id="{DF431BCE-91CF-4ABC-B062-A0A31A3D6632}"/>
              </a:ext>
            </a:extLst>
          </p:cNvPr>
          <p:cNvPicPr>
            <a:picLocks noChangeAspect="1"/>
          </p:cNvPicPr>
          <p:nvPr/>
        </p:nvPicPr>
        <p:blipFill>
          <a:blip r:embed="rId5"/>
          <a:stretch>
            <a:fillRect/>
          </a:stretch>
        </p:blipFill>
        <p:spPr>
          <a:xfrm>
            <a:off x="1065442" y="4351606"/>
            <a:ext cx="1300416" cy="1906172"/>
          </a:xfrm>
          <a:prstGeom prst="rect">
            <a:avLst/>
          </a:prstGeom>
        </p:spPr>
      </p:pic>
      <p:sp>
        <p:nvSpPr>
          <p:cNvPr id="5" name="TextBox 4">
            <a:extLst>
              <a:ext uri="{FF2B5EF4-FFF2-40B4-BE49-F238E27FC236}">
                <a16:creationId xmlns:a16="http://schemas.microsoft.com/office/drawing/2014/main" id="{B216CEE2-B0DF-44D7-ACD9-4477659907F9}"/>
              </a:ext>
            </a:extLst>
          </p:cNvPr>
          <p:cNvSpPr txBox="1"/>
          <p:nvPr/>
        </p:nvSpPr>
        <p:spPr>
          <a:xfrm>
            <a:off x="3035451" y="4966138"/>
            <a:ext cx="4769164" cy="677108"/>
          </a:xfrm>
          <a:prstGeom prst="rect">
            <a:avLst/>
          </a:prstGeom>
          <a:noFill/>
        </p:spPr>
        <p:txBody>
          <a:bodyPr wrap="square" rtlCol="0">
            <a:spAutoFit/>
          </a:bodyPr>
          <a:lstStyle/>
          <a:p>
            <a:r>
              <a:rPr lang="en-US" dirty="0"/>
              <a:t>No rational human thought.  The models above work on patterns, they do not “understand” the data.</a:t>
            </a:r>
          </a:p>
        </p:txBody>
      </p:sp>
      <p:sp>
        <p:nvSpPr>
          <p:cNvPr id="14" name="TextBox 13">
            <a:extLst>
              <a:ext uri="{FF2B5EF4-FFF2-40B4-BE49-F238E27FC236}">
                <a16:creationId xmlns:a16="http://schemas.microsoft.com/office/drawing/2014/main" id="{6538FAD8-C30E-41AE-B5C7-8097386BE522}"/>
              </a:ext>
            </a:extLst>
          </p:cNvPr>
          <p:cNvSpPr txBox="1"/>
          <p:nvPr/>
        </p:nvSpPr>
        <p:spPr>
          <a:xfrm>
            <a:off x="7804614" y="6231970"/>
            <a:ext cx="6094413" cy="261610"/>
          </a:xfrm>
          <a:prstGeom prst="rect">
            <a:avLst/>
          </a:prstGeom>
          <a:noFill/>
        </p:spPr>
        <p:txBody>
          <a:bodyPr wrap="square">
            <a:spAutoFit/>
          </a:bodyPr>
          <a:lstStyle/>
          <a:p>
            <a:r>
              <a:rPr lang="en-US" sz="1100" dirty="0">
                <a:hlinkClick r:id="rId6"/>
              </a:rPr>
              <a:t>Workflow of a Machine Learning project | by </a:t>
            </a:r>
            <a:r>
              <a:rPr lang="en-US" sz="1100" dirty="0" err="1">
                <a:hlinkClick r:id="rId6"/>
              </a:rPr>
              <a:t>Ayush</a:t>
            </a:r>
            <a:r>
              <a:rPr lang="en-US" sz="1100" dirty="0">
                <a:hlinkClick r:id="rId6"/>
              </a:rPr>
              <a:t> Pant | Towards Data Science</a:t>
            </a:r>
            <a:endParaRPr lang="en-US" sz="1100" dirty="0"/>
          </a:p>
        </p:txBody>
      </p:sp>
      <p:pic>
        <p:nvPicPr>
          <p:cNvPr id="4" name="Picture 3">
            <a:extLst>
              <a:ext uri="{FF2B5EF4-FFF2-40B4-BE49-F238E27FC236}">
                <a16:creationId xmlns:a16="http://schemas.microsoft.com/office/drawing/2014/main" id="{72B9E888-E120-40EC-9523-6D863CF504B8}"/>
              </a:ext>
            </a:extLst>
          </p:cNvPr>
          <p:cNvPicPr>
            <a:picLocks noChangeAspect="1"/>
          </p:cNvPicPr>
          <p:nvPr/>
        </p:nvPicPr>
        <p:blipFill>
          <a:blip r:embed="rId7"/>
          <a:stretch>
            <a:fillRect/>
          </a:stretch>
        </p:blipFill>
        <p:spPr>
          <a:xfrm>
            <a:off x="8778053" y="4188763"/>
            <a:ext cx="1513111" cy="1807405"/>
          </a:xfrm>
          <a:prstGeom prst="rect">
            <a:avLst/>
          </a:prstGeom>
        </p:spPr>
      </p:pic>
      <p:sp>
        <p:nvSpPr>
          <p:cNvPr id="7" name="Oval 6">
            <a:extLst>
              <a:ext uri="{FF2B5EF4-FFF2-40B4-BE49-F238E27FC236}">
                <a16:creationId xmlns:a16="http://schemas.microsoft.com/office/drawing/2014/main" id="{EBF9F64B-4AD8-4464-B1D1-57793EC48365}"/>
              </a:ext>
            </a:extLst>
          </p:cNvPr>
          <p:cNvSpPr/>
          <p:nvPr/>
        </p:nvSpPr>
        <p:spPr>
          <a:xfrm>
            <a:off x="8416896" y="3988168"/>
            <a:ext cx="2269610" cy="2269610"/>
          </a:xfrm>
          <a:prstGeom prst="ellipse">
            <a:avLst/>
          </a:prstGeom>
          <a:noFill/>
          <a:ln w="1270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F634AC1-CC31-4623-872A-8C97AA603AAB}"/>
              </a:ext>
            </a:extLst>
          </p:cNvPr>
          <p:cNvCxnSpPr>
            <a:stCxn id="7" idx="7"/>
            <a:endCxn id="7" idx="3"/>
          </p:cNvCxnSpPr>
          <p:nvPr/>
        </p:nvCxnSpPr>
        <p:spPr>
          <a:xfrm flipH="1">
            <a:off x="8749273" y="4320545"/>
            <a:ext cx="1604856" cy="1604856"/>
          </a:xfrm>
          <a:prstGeom prst="line">
            <a:avLst/>
          </a:prstGeom>
          <a:ln w="1270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9A1DAF-1052-49FD-8492-89C74F0A911B}"/>
              </a:ext>
            </a:extLst>
          </p:cNvPr>
          <p:cNvSpPr txBox="1"/>
          <p:nvPr/>
        </p:nvSpPr>
        <p:spPr>
          <a:xfrm>
            <a:off x="10841362" y="4913507"/>
            <a:ext cx="885820" cy="384721"/>
          </a:xfrm>
          <a:prstGeom prst="rect">
            <a:avLst/>
          </a:prstGeom>
          <a:noFill/>
        </p:spPr>
        <p:txBody>
          <a:bodyPr wrap="none" rtlCol="0">
            <a:spAutoFit/>
          </a:bodyPr>
          <a:lstStyle/>
          <a:p>
            <a:r>
              <a:rPr lang="en-US" dirty="0"/>
              <a:t>Not Yet!</a:t>
            </a:r>
          </a:p>
        </p:txBody>
      </p:sp>
    </p:spTree>
    <p:extLst>
      <p:ext uri="{BB962C8B-B14F-4D97-AF65-F5344CB8AC3E}">
        <p14:creationId xmlns:p14="http://schemas.microsoft.com/office/powerpoint/2010/main" val="1482642237"/>
      </p:ext>
    </p:extLst>
  </p:cSld>
  <p:clrMapOvr>
    <a:masterClrMapping/>
  </p:clrMapOvr>
</p:sld>
</file>

<file path=ppt/theme/theme1.xml><?xml version="1.0" encoding="utf-8"?>
<a:theme xmlns:a="http://schemas.openxmlformats.org/drawingml/2006/main" name="Title Page">
  <a:themeElements>
    <a:clrScheme name="DIA Color Palette">
      <a:dk1>
        <a:srgbClr val="000C36"/>
      </a:dk1>
      <a:lt1>
        <a:srgbClr val="FFFFFF"/>
      </a:lt1>
      <a:dk2>
        <a:srgbClr val="004278"/>
      </a:dk2>
      <a:lt2>
        <a:srgbClr val="AAB1B6"/>
      </a:lt2>
      <a:accent1>
        <a:srgbClr val="007AB4"/>
      </a:accent1>
      <a:accent2>
        <a:srgbClr val="94A545"/>
      </a:accent2>
      <a:accent3>
        <a:srgbClr val="6A9AC1"/>
      </a:accent3>
      <a:accent4>
        <a:srgbClr val="9E1A1D"/>
      </a:accent4>
      <a:accent5>
        <a:srgbClr val="FFC000"/>
      </a:accent5>
      <a:accent6>
        <a:srgbClr val="82767D"/>
      </a:accent6>
      <a:hlink>
        <a:srgbClr val="007AB4"/>
      </a:hlink>
      <a:folHlink>
        <a:srgbClr val="004278"/>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A Slide Layouts">
  <a:themeElements>
    <a:clrScheme name="DIA Palette">
      <a:dk1>
        <a:srgbClr val="82767D"/>
      </a:dk1>
      <a:lt1>
        <a:sysClr val="window" lastClr="FFFFFF"/>
      </a:lt1>
      <a:dk2>
        <a:srgbClr val="44546A"/>
      </a:dk2>
      <a:lt2>
        <a:srgbClr val="E7E6E6"/>
      </a:lt2>
      <a:accent1>
        <a:srgbClr val="000C36"/>
      </a:accent1>
      <a:accent2>
        <a:srgbClr val="004278"/>
      </a:accent2>
      <a:accent3>
        <a:srgbClr val="007AB4"/>
      </a:accent3>
      <a:accent4>
        <a:srgbClr val="AAB1B6"/>
      </a:accent4>
      <a:accent5>
        <a:srgbClr val="94A545"/>
      </a:accent5>
      <a:accent6>
        <a:srgbClr val="9E1A1D"/>
      </a:accent6>
      <a:hlink>
        <a:srgbClr val="FFB500"/>
      </a:hlink>
      <a:folHlink>
        <a:srgbClr val="82767D"/>
      </a:folHlink>
    </a:clrScheme>
    <a:fontScheme name="DIA Type Style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Aslide_Template" id="{24238D31-D0CE-4C6B-909E-CD69201EF843}" vid="{FCE70994-AA56-4FB5-A082-F3E390D3D1BE}"/>
    </a:ext>
  </a:extLst>
</a:theme>
</file>

<file path=ppt/theme/theme3.xml><?xml version="1.0" encoding="utf-8"?>
<a:theme xmlns:a="http://schemas.openxmlformats.org/drawingml/2006/main" name="Closing Slide ">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8EE6834C9D8449BD7CDB77D4310B3A" ma:contentTypeVersion="6" ma:contentTypeDescription="Create a new document." ma:contentTypeScope="" ma:versionID="c01b95383c060597f4d68828ac58f2a1">
  <xsd:schema xmlns:xsd="http://www.w3.org/2001/XMLSchema" xmlns:xs="http://www.w3.org/2001/XMLSchema" xmlns:p="http://schemas.microsoft.com/office/2006/metadata/properties" xmlns:ns1="http://schemas.microsoft.com/sharepoint/v3" xmlns:ns2="5afa0945-0e72-4dbb-ac82-2ab21d8f44cb" targetNamespace="http://schemas.microsoft.com/office/2006/metadata/properties" ma:root="true" ma:fieldsID="ba1da021460142973b2002cc5d101559" ns1:_="" ns2:_="">
    <xsd:import namespace="http://schemas.microsoft.com/sharepoint/v3"/>
    <xsd:import namespace="5afa0945-0e72-4dbb-ac82-2ab21d8f44cb"/>
    <xsd:element name="properties">
      <xsd:complexType>
        <xsd:sequence>
          <xsd:element name="documentManagement">
            <xsd:complexType>
              <xsd:all>
                <xsd:element ref="ns1:PublishingStartDate" minOccurs="0"/>
                <xsd:element ref="ns1:PublishingExpirationDate" minOccurs="0"/>
                <xsd:element ref="ns2:Category" minOccurs="0"/>
                <xsd:element ref="ns2:Sub_x002d_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fa0945-0e72-4dbb-ac82-2ab21d8f44cb" elementFormDefault="qualified">
    <xsd:import namespace="http://schemas.microsoft.com/office/2006/documentManagement/types"/>
    <xsd:import namespace="http://schemas.microsoft.com/office/infopath/2007/PartnerControls"/>
    <xsd:element name="Category" ma:index="10" nillable="true" ma:displayName="Category" ma:list="{944b9853-c467-4c7c-a8e1-9d3e7f7aa364}" ma:internalName="Category" ma:showField="Title">
      <xsd:simpleType>
        <xsd:restriction base="dms:Lookup"/>
      </xsd:simpleType>
    </xsd:element>
    <xsd:element name="Sub_x002d_Category" ma:index="11" nillable="true" ma:displayName="Sub-Category" ma:list="{714a9e10-703a-4fd6-83a8-f6f04ee25e12}" ma:internalName="Sub_x002d_Category"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Category xmlns="5afa0945-0e72-4dbb-ac82-2ab21d8f44cb">4</Category>
    <Sub_x002d_Category xmlns="5afa0945-0e72-4dbb-ac82-2ab21d8f44cb">9</Sub_x002d_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B33980-6D98-4AF7-8395-1B78044BED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fa0945-0e72-4dbb-ac82-2ab21d8f44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A0FE43-B91F-458A-891C-55E22012ED47}">
  <ds:schemaRefs>
    <ds:schemaRef ds:uri="http://schemas.microsoft.com/office/2006/metadata/properties"/>
    <ds:schemaRef ds:uri="http://schemas.microsoft.com/office/infopath/2007/PartnerControls"/>
    <ds:schemaRef ds:uri="http://schemas.microsoft.com/sharepoint/v3"/>
    <ds:schemaRef ds:uri="5afa0945-0e72-4dbb-ac82-2ab21d8f44cb"/>
  </ds:schemaRefs>
</ds:datastoreItem>
</file>

<file path=customXml/itemProps3.xml><?xml version="1.0" encoding="utf-8"?>
<ds:datastoreItem xmlns:ds="http://schemas.openxmlformats.org/officeDocument/2006/customXml" ds:itemID="{D72DADC6-69F6-4B71-B575-A61ABCD4E9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2018DIASlide_Template - ADN edit</Template>
  <TotalTime>2939</TotalTime>
  <Words>1630</Words>
  <Application>Microsoft Office PowerPoint</Application>
  <PresentationFormat>Custom</PresentationFormat>
  <Paragraphs>228</Paragraphs>
  <Slides>24</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Arial</vt:lpstr>
      <vt:lpstr>Arial Narrow</vt:lpstr>
      <vt:lpstr>Arial,Sans-Serif</vt:lpstr>
      <vt:lpstr>Calibri</vt:lpstr>
      <vt:lpstr>Calibri Light</vt:lpstr>
      <vt:lpstr>charter</vt:lpstr>
      <vt:lpstr>sohne</vt:lpstr>
      <vt:lpstr>Title Page</vt:lpstr>
      <vt:lpstr>DIA Slide Layouts</vt:lpstr>
      <vt:lpstr>Closing Slide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Defense Intelligence Agency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Briefing Slide Template</dc:title>
  <dc:creator>Nera Alexis D DIA FAC2C USA GOV</dc:creator>
  <cp:lastModifiedBy>Bruce Goldfeder</cp:lastModifiedBy>
  <cp:revision>128</cp:revision>
  <cp:lastPrinted>2017-12-18T16:42:39Z</cp:lastPrinted>
  <dcterms:created xsi:type="dcterms:W3CDTF">2018-07-12T18:53:57Z</dcterms:created>
  <dcterms:modified xsi:type="dcterms:W3CDTF">2021-04-15T13:33:10Z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0x0101008D8EE6834C9D8449BD7CDB77D4310B3A</vt:lpwstr>
  </property>
  <property fmtid="{D5CDD505-2E9C-101B-9397-08002B2CF9AE}" pid="3" name="IsMyDocuments">
    <vt:bool>true</vt:bool>
  </property>
  <property fmtid="{D5CDD505-2E9C-101B-9397-08002B2CF9AE}" pid="4" name="Document Type">
    <vt:lpwstr>Briefing Templates</vt:lpwstr>
  </property>
</Properties>
</file>